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6" r:id="rId4"/>
    <p:sldMasterId id="2147483714" r:id="rId5"/>
    <p:sldMasterId id="2147483729" r:id="rId6"/>
    <p:sldMasterId id="2147483747" r:id="rId7"/>
    <p:sldMasterId id="2147483765" r:id="rId8"/>
    <p:sldMasterId id="2147483783" r:id="rId9"/>
    <p:sldMasterId id="2147483801" r:id="rId10"/>
  </p:sldMasterIdLst>
  <p:sldIdLst>
    <p:sldId id="258" r:id="rId11"/>
    <p:sldId id="259" r:id="rId12"/>
    <p:sldId id="266" r:id="rId13"/>
    <p:sldId id="274" r:id="rId14"/>
    <p:sldId id="281" r:id="rId15"/>
    <p:sldId id="282" r:id="rId16"/>
    <p:sldId id="273" r:id="rId17"/>
    <p:sldId id="271" r:id="rId18"/>
    <p:sldId id="275" r:id="rId19"/>
    <p:sldId id="277" r:id="rId20"/>
    <p:sldId id="372" r:id="rId21"/>
    <p:sldId id="272" r:id="rId22"/>
    <p:sldId id="283" r:id="rId23"/>
    <p:sldId id="284" r:id="rId24"/>
    <p:sldId id="264" r:id="rId25"/>
    <p:sldId id="268" r:id="rId26"/>
    <p:sldId id="267" r:id="rId27"/>
    <p:sldId id="270" r:id="rId28"/>
    <p:sldId id="280" r:id="rId29"/>
    <p:sldId id="285" r:id="rId30"/>
    <p:sldId id="369" r:id="rId31"/>
    <p:sldId id="286" r:id="rId32"/>
    <p:sldId id="279" r:id="rId33"/>
    <p:sldId id="287" r:id="rId34"/>
    <p:sldId id="296" r:id="rId35"/>
    <p:sldId id="288" r:id="rId36"/>
    <p:sldId id="371" r:id="rId37"/>
    <p:sldId id="330" r:id="rId38"/>
    <p:sldId id="331" r:id="rId39"/>
    <p:sldId id="332" r:id="rId40"/>
    <p:sldId id="333" r:id="rId41"/>
    <p:sldId id="338" r:id="rId42"/>
    <p:sldId id="346" r:id="rId43"/>
    <p:sldId id="289" r:id="rId44"/>
    <p:sldId id="290" r:id="rId45"/>
    <p:sldId id="292" r:id="rId46"/>
    <p:sldId id="295" r:id="rId47"/>
    <p:sldId id="298" r:id="rId48"/>
    <p:sldId id="299" r:id="rId49"/>
    <p:sldId id="300" r:id="rId50"/>
    <p:sldId id="302" r:id="rId51"/>
    <p:sldId id="301" r:id="rId52"/>
    <p:sldId id="303" r:id="rId53"/>
    <p:sldId id="304" r:id="rId54"/>
    <p:sldId id="370" r:id="rId55"/>
    <p:sldId id="305" r:id="rId56"/>
    <p:sldId id="306" r:id="rId57"/>
    <p:sldId id="307" r:id="rId58"/>
    <p:sldId id="309" r:id="rId59"/>
    <p:sldId id="310" r:id="rId60"/>
    <p:sldId id="311" r:id="rId61"/>
    <p:sldId id="312" r:id="rId62"/>
    <p:sldId id="313" r:id="rId63"/>
    <p:sldId id="315" r:id="rId64"/>
    <p:sldId id="316" r:id="rId65"/>
    <p:sldId id="318" r:id="rId66"/>
    <p:sldId id="319" r:id="rId67"/>
    <p:sldId id="320" r:id="rId68"/>
    <p:sldId id="324" r:id="rId69"/>
    <p:sldId id="325" r:id="rId70"/>
    <p:sldId id="326" r:id="rId71"/>
    <p:sldId id="373" r:id="rId72"/>
    <p:sldId id="374" r:id="rId73"/>
    <p:sldId id="375" r:id="rId74"/>
    <p:sldId id="376" r:id="rId75"/>
    <p:sldId id="377" r:id="rId76"/>
    <p:sldId id="379" r:id="rId77"/>
    <p:sldId id="380" r:id="rId78"/>
    <p:sldId id="381" r:id="rId79"/>
    <p:sldId id="382" r:id="rId80"/>
    <p:sldId id="383" r:id="rId81"/>
    <p:sldId id="386" r:id="rId82"/>
    <p:sldId id="387" r:id="rId83"/>
    <p:sldId id="388" r:id="rId84"/>
    <p:sldId id="393" r:id="rId85"/>
    <p:sldId id="327" r:id="rId86"/>
    <p:sldId id="328" r:id="rId87"/>
    <p:sldId id="329"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sorterViewPr>
    <p:cViewPr>
      <p:scale>
        <a:sx n="50" d="100"/>
        <a:sy n="50" d="100"/>
      </p:scale>
      <p:origin x="0" y="50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presProps" Target="pres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212249C-54E7-4ACC-8462-4670C74CABE8}" type="datetimeFigureOut">
              <a:rPr lang="en-IN" smtClean="0"/>
              <a:t>26-09-2024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98535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12249C-54E7-4ACC-8462-4670C74CABE8}" type="datetimeFigureOut">
              <a:rPr lang="en-IN" smtClean="0"/>
              <a:t>26-09-2024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27676222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932233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22490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799975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44619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12492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70231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947151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3093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09763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7256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12249C-54E7-4ACC-8462-4670C74CABE8}" type="datetimeFigureOut">
              <a:rPr lang="en-IN" smtClean="0"/>
              <a:t>26-09-2024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14053836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702796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430304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665128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052815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066581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713674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995875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896172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142502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94002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165129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859624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0551169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416989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245478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145640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842287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08437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915282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575576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72315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579605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858847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56242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3631413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579199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343794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466124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348991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800996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648476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23118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6435013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221767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867741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697673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449873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114659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861637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026464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289242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22273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72741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3023617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492548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640278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253193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36020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6845785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33676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71313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51399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32617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0582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12249C-54E7-4ACC-8462-4670C74CABE8}" type="datetimeFigureOut">
              <a:rPr lang="en-IN" smtClean="0"/>
              <a:t>26-09-2024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659353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88095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62891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895290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96696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64148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55808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563943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86372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77710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085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2249C-54E7-4ACC-8462-4670C74CABE8}" type="datetimeFigureOut">
              <a:rPr lang="en-IN" smtClean="0"/>
              <a:t>26-09-2024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28015827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37570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76486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40233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64619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4819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66685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89114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95002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7381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11693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212249C-54E7-4ACC-8462-4670C74CABE8}" type="datetimeFigureOut">
              <a:rPr lang="en-IN" smtClean="0"/>
              <a:t>26-09-2024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16004623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54502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17640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53103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065871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127478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607731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486566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630112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509193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254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212249C-54E7-4ACC-8462-4670C74CABE8}" type="datetimeFigureOut">
              <a:rPr lang="en-IN" smtClean="0"/>
              <a:t>26-09-2024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25326930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68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109513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15829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829208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34150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48408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44038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74644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511281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614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212249C-54E7-4ACC-8462-4670C74CABE8}" type="datetimeFigureOut">
              <a:rPr lang="en-IN" smtClean="0"/>
              <a:t>26-09-2024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3680899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179709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795101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31287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47138" name="Group 2"/>
          <p:cNvGrpSpPr>
            <a:grpSpLocks/>
          </p:cNvGrpSpPr>
          <p:nvPr/>
        </p:nvGrpSpPr>
        <p:grpSpPr bwMode="auto">
          <a:xfrm>
            <a:off x="0" y="6350"/>
            <a:ext cx="9140825" cy="6851650"/>
            <a:chOff x="0" y="4"/>
            <a:chExt cx="5758" cy="4316"/>
          </a:xfrm>
        </p:grpSpPr>
        <p:grpSp>
          <p:nvGrpSpPr>
            <p:cNvPr id="347139" name="Group 3"/>
            <p:cNvGrpSpPr>
              <a:grpSpLocks/>
            </p:cNvGrpSpPr>
            <p:nvPr/>
          </p:nvGrpSpPr>
          <p:grpSpPr bwMode="auto">
            <a:xfrm>
              <a:off x="0" y="1161"/>
              <a:ext cx="5758" cy="3159"/>
              <a:chOff x="0" y="1161"/>
              <a:chExt cx="5758" cy="3159"/>
            </a:xfrm>
          </p:grpSpPr>
          <p:sp>
            <p:nvSpPr>
              <p:cNvPr id="347140" name="Freeform 4"/>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41" name="Freeform 5"/>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grpSp>
        <p:sp>
          <p:nvSpPr>
            <p:cNvPr id="347142" name="Freeform 6"/>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43" name="Freeform 7"/>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44" name="Freeform 8"/>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grpSp>
          <p:nvGrpSpPr>
            <p:cNvPr id="347145" name="Group 9"/>
            <p:cNvGrpSpPr>
              <a:grpSpLocks/>
            </p:cNvGrpSpPr>
            <p:nvPr/>
          </p:nvGrpSpPr>
          <p:grpSpPr bwMode="auto">
            <a:xfrm>
              <a:off x="348" y="4"/>
              <a:ext cx="5410" cy="4316"/>
              <a:chOff x="348" y="4"/>
              <a:chExt cx="5410" cy="4316"/>
            </a:xfrm>
          </p:grpSpPr>
          <p:sp>
            <p:nvSpPr>
              <p:cNvPr id="347146" name="Freeform 10"/>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47" name="Freeform 11"/>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48" name="Freeform 12"/>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49" name="Freeform 13"/>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50" name="Freeform 14"/>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7151" name="Freeform 15"/>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grpSp>
      </p:grpSp>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pPr lvl="0"/>
            <a:r>
              <a:rPr lang="en-US" noProof="0"/>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pPr lvl="0"/>
            <a:r>
              <a:rPr lang="en-US" noProof="0"/>
              <a:t>Click to edit Master subtitle style</a:t>
            </a:r>
          </a:p>
        </p:txBody>
      </p:sp>
      <p:sp>
        <p:nvSpPr>
          <p:cNvPr id="347154" name="Rectangle 18"/>
          <p:cNvSpPr>
            <a:spLocks noGrp="1" noChangeArrowheads="1"/>
          </p:cNvSpPr>
          <p:nvPr>
            <p:ph type="dt" sz="quarter" idx="2"/>
          </p:nvPr>
        </p:nvSpPr>
        <p:spPr/>
        <p:txBody>
          <a:bodyPr/>
          <a:lstStyle>
            <a:lvl1pPr>
              <a:defRPr/>
            </a:lvl1pPr>
          </a:lstStyle>
          <a:p>
            <a:endParaRPr lang="en-US">
              <a:solidFill>
                <a:srgbClr val="FFFFFF"/>
              </a:solidFill>
            </a:endParaRPr>
          </a:p>
        </p:txBody>
      </p:sp>
      <p:sp>
        <p:nvSpPr>
          <p:cNvPr id="347155" name="Rectangle 19"/>
          <p:cNvSpPr>
            <a:spLocks noGrp="1" noChangeArrowheads="1"/>
          </p:cNvSpPr>
          <p:nvPr>
            <p:ph type="ftr" sz="quarter" idx="3"/>
          </p:nvPr>
        </p:nvSpPr>
        <p:spPr>
          <a:xfrm>
            <a:off x="3352800" y="6248400"/>
            <a:ext cx="2895600" cy="457200"/>
          </a:xfrm>
        </p:spPr>
        <p:txBody>
          <a:bodyPr/>
          <a:lstStyle>
            <a:lvl1pPr>
              <a:defRPr/>
            </a:lvl1pPr>
          </a:lstStyle>
          <a:p>
            <a:endParaRPr lang="en-US">
              <a:solidFill>
                <a:srgbClr val="FFFFFF"/>
              </a:solidFill>
            </a:endParaRPr>
          </a:p>
        </p:txBody>
      </p:sp>
      <p:sp>
        <p:nvSpPr>
          <p:cNvPr id="347156" name="Rectangle 20"/>
          <p:cNvSpPr>
            <a:spLocks noGrp="1" noChangeArrowheads="1"/>
          </p:cNvSpPr>
          <p:nvPr>
            <p:ph type="sldNum" sz="quarter" idx="4"/>
          </p:nvPr>
        </p:nvSpPr>
        <p:spPr/>
        <p:txBody>
          <a:bodyPr/>
          <a:lstStyle>
            <a:lvl1pPr>
              <a:defRPr/>
            </a:lvl1pPr>
          </a:lstStyle>
          <a:p>
            <a:fld id="{F86E7399-C72E-4292-8EB7-055BEA3F705B}" type="slidenum">
              <a:rPr lang="en-US">
                <a:solidFill>
                  <a:srgbClr val="FFFFFF"/>
                </a:solidFill>
              </a:rPr>
              <a:pPr/>
              <a:t>‹#›</a:t>
            </a:fld>
            <a:endParaRPr lang="en-US">
              <a:solidFill>
                <a:srgbClr val="FFFFFF"/>
              </a:solidFill>
            </a:endParaRPr>
          </a:p>
        </p:txBody>
      </p:sp>
      <p:pic>
        <p:nvPicPr>
          <p:cNvPr id="347157" name="Picture 21" descr="AFTCEMBLEM"/>
          <p:cNvPicPr>
            <a:picLocks noChangeAspect="1" noChangeArrowheads="1"/>
          </p:cNvPicPr>
          <p:nvPr userDrawn="1"/>
        </p:nvPicPr>
        <p:blipFill>
          <a:blip r:embed="rId2" cstate="print">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9820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D8E8C6EA-3F2C-47FC-B898-853BFA70B81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169326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2CA74EE-0FBA-474A-B9C2-091534A93B4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238714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1EFD9EAE-632D-4CAD-ADED-54647896F8A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846271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6F305275-5565-4E0E-AB5A-7DF921C9C6D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362488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5702132B-82C2-4C4A-B896-67155D914AB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20487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8E0E6ED1-D3AF-4601-B36F-B4B5F8D13C7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27632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2249C-54E7-4ACC-8462-4670C74CABE8}" type="datetimeFigureOut">
              <a:rPr lang="en-IN" smtClean="0"/>
              <a:t>26-09-2024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32171783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BD0A9490-18DE-4B72-8C66-D23E7128C29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837217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658691DC-756F-48FC-B772-D9DE576B71A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852225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1B55A846-ABB7-4796-95BB-C30C45302F9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116781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F0A02BEB-5306-414E-BF1E-C918565F1C73}"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2304184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endParaRPr lang="en-IN"/>
          </a:p>
        </p:txBody>
      </p:sp>
      <p:sp>
        <p:nvSpPr>
          <p:cNvPr id="3" name="SmartArt Placeholder 2"/>
          <p:cNvSpPr>
            <a:spLocks noGrp="1"/>
          </p:cNvSpPr>
          <p:nvPr>
            <p:ph type="dgm" idx="1"/>
          </p:nvPr>
        </p:nvSpPr>
        <p:spPr>
          <a:xfrm>
            <a:off x="1066800" y="1981200"/>
            <a:ext cx="7543800" cy="4114800"/>
          </a:xfrm>
        </p:spPr>
        <p:txBody>
          <a:bodyPr/>
          <a:lstStyle/>
          <a:p>
            <a:endParaRPr lang="en-IN"/>
          </a:p>
        </p:txBody>
      </p:sp>
      <p:sp>
        <p:nvSpPr>
          <p:cNvPr id="4" name="Date Placeholder 3"/>
          <p:cNvSpPr>
            <a:spLocks noGrp="1"/>
          </p:cNvSpPr>
          <p:nvPr>
            <p:ph type="dt" sz="half" idx="10"/>
          </p:nvPr>
        </p:nvSpPr>
        <p:spPr>
          <a:xfrm>
            <a:off x="1066800" y="6248400"/>
            <a:ext cx="1905000" cy="457200"/>
          </a:xfrm>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a:xfrm>
            <a:off x="3429000" y="6248400"/>
            <a:ext cx="2895600" cy="457200"/>
          </a:xfrm>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a:xfrm>
            <a:off x="6705600" y="6248400"/>
            <a:ext cx="1905000" cy="457200"/>
          </a:xfrm>
        </p:spPr>
        <p:txBody>
          <a:bodyPr/>
          <a:lstStyle>
            <a:lvl1pPr>
              <a:defRPr/>
            </a:lvl1pPr>
          </a:lstStyle>
          <a:p>
            <a:fld id="{75135A91-8859-4431-8782-E34D7B42456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173626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p:cNvSpPr>
            <a:spLocks noGrp="1"/>
          </p:cNvSpPr>
          <p:nvPr>
            <p:ph type="dt" sz="half" idx="10"/>
          </p:nvPr>
        </p:nvSpPr>
        <p:spPr>
          <a:xfrm>
            <a:off x="1066800" y="6248400"/>
            <a:ext cx="1905000" cy="457200"/>
          </a:xfrm>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a:xfrm>
            <a:off x="3429000" y="6248400"/>
            <a:ext cx="2895600" cy="457200"/>
          </a:xfrm>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a:xfrm>
            <a:off x="6705600" y="6248400"/>
            <a:ext cx="1905000" cy="457200"/>
          </a:xfrm>
        </p:spPr>
        <p:txBody>
          <a:bodyPr/>
          <a:lstStyle>
            <a:lvl1pPr>
              <a:defRPr/>
            </a:lvl1pPr>
          </a:lstStyle>
          <a:p>
            <a:fld id="{C2D533E4-61B1-453C-94A5-0BC08C9514B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942324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endParaRPr lang="en-IN"/>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1066800" y="6248400"/>
            <a:ext cx="1905000" cy="457200"/>
          </a:xfrm>
        </p:spPr>
        <p:txBody>
          <a:bodyPr/>
          <a:lstStyle>
            <a:lvl1pPr>
              <a:defRPr/>
            </a:lvl1pPr>
          </a:lstStyle>
          <a:p>
            <a:endParaRPr lang="en-US">
              <a:solidFill>
                <a:srgbClr val="FFFFFF"/>
              </a:solidFill>
            </a:endParaRPr>
          </a:p>
        </p:txBody>
      </p:sp>
      <p:sp>
        <p:nvSpPr>
          <p:cNvPr id="7" name="Footer Placeholder 6"/>
          <p:cNvSpPr>
            <a:spLocks noGrp="1"/>
          </p:cNvSpPr>
          <p:nvPr>
            <p:ph type="ftr" sz="quarter" idx="11"/>
          </p:nvPr>
        </p:nvSpPr>
        <p:spPr>
          <a:xfrm>
            <a:off x="3429000" y="6248400"/>
            <a:ext cx="2895600" cy="457200"/>
          </a:xfrm>
        </p:spPr>
        <p:txBody>
          <a:bodyPr/>
          <a:lstStyle>
            <a:lvl1pPr>
              <a:defRPr/>
            </a:lvl1pPr>
          </a:lstStyle>
          <a:p>
            <a:endParaRPr lang="en-US">
              <a:solidFill>
                <a:srgbClr val="FFFFFF"/>
              </a:solidFill>
            </a:endParaRP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fld id="{2FCDFB88-7BA6-44E6-8171-C276585D6CD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2978583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838993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779462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6132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12249C-54E7-4ACC-8462-4670C74CABE8}" type="datetimeFigureOut">
              <a:rPr lang="en-IN" smtClean="0"/>
              <a:t>26-09-2024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2841912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164644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191771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384255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7E7325AD-B512-4B4D-A5A1-0BE3793D6D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647735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67818DCB-5A3C-4291-8630-B0A3AC0B33E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781895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44E34196-9D67-4DF7-BD7B-E58EB1A8FC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827371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2ADFC8B-7140-4B92-AABB-D5F5285DD8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405459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B9772EF-0F6F-4FBB-B4E5-9ADA45F9F0B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435859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SmartArt Placeholder 2"/>
          <p:cNvSpPr>
            <a:spLocks noGrp="1"/>
          </p:cNvSpPr>
          <p:nvPr>
            <p:ph type="dgm"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21BD503D-C95E-4FEA-BFE0-92E44CC5CEC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134043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5438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A43BFDD7-6784-495B-8F26-BCBAE98803F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1329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12249C-54E7-4ACC-8462-4670C74CABE8}" type="datetimeFigureOut">
              <a:rPr lang="en-IN" smtClean="0"/>
              <a:t>26-09-2024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3C61BA-32E8-4C59-BD42-8F8D74F27114}" type="slidenum">
              <a:rPr lang="en-IN" smtClean="0"/>
              <a:t>‹#›</a:t>
            </a:fld>
            <a:endParaRPr lang="en-IN"/>
          </a:p>
        </p:txBody>
      </p:sp>
    </p:spTree>
    <p:extLst>
      <p:ext uri="{BB962C8B-B14F-4D97-AF65-F5344CB8AC3E}">
        <p14:creationId xmlns:p14="http://schemas.microsoft.com/office/powerpoint/2010/main" val="32370920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786ABD62-E584-4E69-A531-39FEE8D9134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096587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Chart Placeholder 2"/>
          <p:cNvSpPr>
            <a:spLocks noGrp="1"/>
          </p:cNvSpPr>
          <p:nvPr>
            <p:ph type="chart"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27C84E5-4F41-4489-B90D-EFAD3E546A0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643625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695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14900" y="4114800"/>
            <a:ext cx="3695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19"/>
          <p:cNvSpPr>
            <a:spLocks noGrp="1" noChangeArrowheads="1"/>
          </p:cNvSpPr>
          <p:nvPr>
            <p:ph type="sldNum" sz="quarter" idx="12"/>
          </p:nvPr>
        </p:nvSpPr>
        <p:spPr>
          <a:ln/>
        </p:spPr>
        <p:txBody>
          <a:bodyPr/>
          <a:lstStyle>
            <a:lvl1pPr>
              <a:defRPr/>
            </a:lvl1pPr>
          </a:lstStyle>
          <a:p>
            <a:pPr>
              <a:defRPr/>
            </a:pPr>
            <a:fld id="{B8E1D57B-1C97-4173-946A-2D02C88D35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179514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543800" cy="1431925"/>
          </a:xfrm>
        </p:spPr>
        <p:txBody>
          <a:bodyPr/>
          <a:lstStyle/>
          <a:p>
            <a:r>
              <a:rPr lang="en-US"/>
              <a:t>Click to edit Master title style</a:t>
            </a:r>
          </a:p>
        </p:txBody>
      </p:sp>
      <p:sp>
        <p:nvSpPr>
          <p:cNvPr id="3" name="Table Placeholder 2"/>
          <p:cNvSpPr>
            <a:spLocks noGrp="1"/>
          </p:cNvSpPr>
          <p:nvPr>
            <p:ph type="tbl" idx="1"/>
          </p:nvPr>
        </p:nvSpPr>
        <p:spPr>
          <a:xfrm>
            <a:off x="1066800" y="1981200"/>
            <a:ext cx="7543800" cy="4114800"/>
          </a:xfrm>
        </p:spPr>
        <p:txBody>
          <a:bodyPr/>
          <a:lstStyle/>
          <a:p>
            <a:pPr lvl="0"/>
            <a:endParaRPr lang="en-US" noProof="0"/>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79C981B6-AC12-4926-85A8-E448DF248A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005720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7" name="Freeform 5"/>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7" name="Freeform 7"/>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8" name="Freeform 8"/>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1" name="Freeform 11"/>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2" name="Freeform 12"/>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3" name="Freeform 13"/>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4" name="Freeform 14"/>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pic>
        <p:nvPicPr>
          <p:cNvPr id="18" name="Picture 21" descr="AFTCEMBLEM"/>
          <p:cNvPicPr>
            <a:picLocks noChangeAspect="1" noChangeArrowheads="1"/>
          </p:cNvPicPr>
          <p:nvPr/>
        </p:nvPicPr>
        <p:blipFill>
          <a:blip r:embed="rId2">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52" name="Rectangle 16"/>
          <p:cNvSpPr>
            <a:spLocks noGrp="1" noChangeArrowheads="1"/>
          </p:cNvSpPr>
          <p:nvPr>
            <p:ph type="ctrTitle" sz="quarter"/>
          </p:nvPr>
        </p:nvSpPr>
        <p:spPr>
          <a:xfrm>
            <a:off x="1066800" y="1997075"/>
            <a:ext cx="7086600" cy="1431925"/>
          </a:xfrm>
        </p:spPr>
        <p:txBody>
          <a:bodyPr anchor="b"/>
          <a:lstStyle>
            <a:lvl1pPr>
              <a:defRPr/>
            </a:lvl1pPr>
          </a:lstStyle>
          <a:p>
            <a:r>
              <a:rPr lang="en-US"/>
              <a:t>Click to edit Master title style</a:t>
            </a:r>
          </a:p>
        </p:txBody>
      </p:sp>
      <p:sp>
        <p:nvSpPr>
          <p:cNvPr id="347153" name="Rectangle 17"/>
          <p:cNvSpPr>
            <a:spLocks noGrp="1" noChangeArrowheads="1"/>
          </p:cNvSpPr>
          <p:nvPr>
            <p:ph type="subTitle" sz="quarter" idx="1"/>
          </p:nvPr>
        </p:nvSpPr>
        <p:spPr>
          <a:xfrm>
            <a:off x="1066800" y="3886200"/>
            <a:ext cx="6400800" cy="1752600"/>
          </a:xfrm>
        </p:spPr>
        <p:txBody>
          <a:bodyPr/>
          <a:lstStyle>
            <a:lvl1pPr marL="0" indent="0">
              <a:buFont typeface="Wingdings" pitchFamily="2" charset="2"/>
              <a:buNone/>
              <a:defRPr/>
            </a:lvl1pPr>
          </a:lstStyle>
          <a:p>
            <a:r>
              <a:rPr lang="en-US"/>
              <a:t>Click to edit Master subtitle style</a:t>
            </a:r>
          </a:p>
        </p:txBody>
      </p:sp>
      <p:sp>
        <p:nvSpPr>
          <p:cNvPr id="19" name="Rectangle 18"/>
          <p:cNvSpPr>
            <a:spLocks noGrp="1" noChangeArrowheads="1"/>
          </p:cNvSpPr>
          <p:nvPr>
            <p:ph type="dt" sz="quarter" idx="10"/>
          </p:nvPr>
        </p:nvSpPr>
        <p:spPr/>
        <p:txBody>
          <a:bodyPr/>
          <a:lstStyle>
            <a:lvl1pPr>
              <a:defRPr smtClean="0"/>
            </a:lvl1pPr>
          </a:lstStyle>
          <a:p>
            <a:pPr>
              <a:defRPr/>
            </a:pPr>
            <a:endParaRPr lang="en-US">
              <a:solidFill>
                <a:srgbClr val="FFFFFF"/>
              </a:solidFill>
            </a:endParaRPr>
          </a:p>
        </p:txBody>
      </p:sp>
      <p:sp>
        <p:nvSpPr>
          <p:cNvPr id="20" name="Rectangle 19"/>
          <p:cNvSpPr>
            <a:spLocks noGrp="1" noChangeArrowheads="1"/>
          </p:cNvSpPr>
          <p:nvPr>
            <p:ph type="ftr" sz="quarter" idx="11"/>
          </p:nvPr>
        </p:nvSpPr>
        <p:spPr>
          <a:xfrm>
            <a:off x="3352800" y="6248400"/>
            <a:ext cx="2895600" cy="457200"/>
          </a:xfrm>
        </p:spPr>
        <p:txBody>
          <a:bodyPr/>
          <a:lstStyle>
            <a:lvl1pPr>
              <a:defRPr smtClean="0"/>
            </a:lvl1pPr>
          </a:lstStyle>
          <a:p>
            <a:pPr>
              <a:defRPr/>
            </a:pPr>
            <a:endParaRPr lang="en-US">
              <a:solidFill>
                <a:srgbClr val="FFFFFF"/>
              </a:solidFill>
            </a:endParaRPr>
          </a:p>
        </p:txBody>
      </p:sp>
      <p:sp>
        <p:nvSpPr>
          <p:cNvPr id="21" name="Rectangle 20"/>
          <p:cNvSpPr>
            <a:spLocks noGrp="1" noChangeArrowheads="1"/>
          </p:cNvSpPr>
          <p:nvPr>
            <p:ph type="sldNum" sz="quarter" idx="12"/>
          </p:nvPr>
        </p:nvSpPr>
        <p:spPr/>
        <p:txBody>
          <a:bodyPr/>
          <a:lstStyle>
            <a:lvl1pPr>
              <a:defRPr smtClean="0"/>
            </a:lvl1pPr>
          </a:lstStyle>
          <a:p>
            <a:pPr>
              <a:defRPr/>
            </a:pPr>
            <a:fld id="{A2469B56-9CBB-49EC-A0E6-98B95776B56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383168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53D22669-8E03-4D14-9875-23ED04AE50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640107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9E63F629-8737-430E-A3B0-1CD8C97378A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654403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EE53965C-4737-4084-97B0-0BBB0F956D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17501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B9EC79F0-54ED-4C0D-B962-1B9F274AB5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804311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D5855D79-B12E-4493-B90B-536AA89B0CC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3218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0.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6" Type="http://schemas.openxmlformats.org/officeDocument/2006/relationships/image" Target="../media/image2.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theme" Target="../theme/theme5.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theme" Target="../theme/theme6.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theme" Target="../theme/theme7.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theme" Target="../theme/theme9.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2249C-54E7-4ACC-8462-4670C74CABE8}" type="datetimeFigureOut">
              <a:rPr lang="en-IN" smtClean="0"/>
              <a:t>26-09-2024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C61BA-32E8-4C59-BD42-8F8D74F27114}" type="slidenum">
              <a:rPr lang="en-IN" smtClean="0"/>
              <a:t>‹#›</a:t>
            </a:fld>
            <a:endParaRPr lang="en-IN"/>
          </a:p>
        </p:txBody>
      </p:sp>
    </p:spTree>
    <p:extLst>
      <p:ext uri="{BB962C8B-B14F-4D97-AF65-F5344CB8AC3E}">
        <p14:creationId xmlns:p14="http://schemas.microsoft.com/office/powerpoint/2010/main" val="103194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2249C-54E7-4ACC-8462-4670C74CABE8}" type="datetimeFigureOut">
              <a:rPr lang="en-IN">
                <a:solidFill>
                  <a:prstClr val="black">
                    <a:tint val="75000"/>
                  </a:prstClr>
                </a:solidFill>
              </a:rPr>
              <a:pPr/>
              <a:t>26-09-2024</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C61BA-32E8-4C59-BD42-8F8D74F27114}" type="slidenum">
              <a:rPr lang="en-IN">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049718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3228126634"/>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164240077"/>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2628908053"/>
      </p:ext>
    </p:extLst>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6114"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16" name="Freeform 4"/>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grpSp>
          <p:nvGrpSpPr>
            <p:cNvPr id="346117"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19"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0" name="Freeform 8"/>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1"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2"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3"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4" name="Freeform 1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5" name="Freeform 13"/>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sp>
            <p:nvSpPr>
              <p:cNvPr id="346126"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IN">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defRPr>
            </a:lvl1pPr>
          </a:lstStyle>
          <a:p>
            <a:pPr fontAlgn="base">
              <a:spcBef>
                <a:spcPct val="0"/>
              </a:spcBef>
              <a:spcAft>
                <a:spcPct val="0"/>
              </a:spcAft>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pPr fontAlgn="base">
              <a:spcBef>
                <a:spcPct val="0"/>
              </a:spcBef>
              <a:spcAft>
                <a:spcPct val="0"/>
              </a:spcAft>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pPr fontAlgn="base">
              <a:spcBef>
                <a:spcPct val="0"/>
              </a:spcBef>
              <a:spcAft>
                <a:spcPct val="0"/>
              </a:spcAft>
            </a:pPr>
            <a:fld id="{EA4B7436-8DA3-4C2A-9A96-8B469C8DDCCD}" type="slidenum">
              <a:rPr lang="en-US">
                <a:solidFill>
                  <a:srgbClr val="FFFFFF"/>
                </a:solidFill>
              </a:rPr>
              <a:pPr fontAlgn="base">
                <a:spcBef>
                  <a:spcPct val="0"/>
                </a:spcBef>
                <a:spcAft>
                  <a:spcPct val="0"/>
                </a:spcAft>
              </a:pPr>
              <a:t>‹#›</a:t>
            </a:fld>
            <a:endParaRPr lang="en-US">
              <a:solidFill>
                <a:srgbClr val="FFFFFF"/>
              </a:solidFill>
            </a:endParaRPr>
          </a:p>
        </p:txBody>
      </p:sp>
      <p:pic>
        <p:nvPicPr>
          <p:cNvPr id="346132" name="Picture 20" descr="AFTCEMBLEM"/>
          <p:cNvPicPr>
            <a:picLocks noChangeAspect="1" noChangeArrowheads="1"/>
          </p:cNvPicPr>
          <p:nvPr userDrawn="1"/>
        </p:nvPicPr>
        <p:blipFill>
          <a:blip r:embed="rId16" cstate="print">
            <a:clrChange>
              <a:clrFrom>
                <a:srgbClr val="FFFFFF"/>
              </a:clrFrom>
              <a:clrTo>
                <a:srgbClr val="FFFFFF">
                  <a:alpha val="0"/>
                </a:srgbClr>
              </a:clrTo>
            </a:clrChange>
            <a:lum bright="12000" contrast="12000"/>
            <a:extLst>
              <a:ext uri="{28A0092B-C50C-407E-A947-70E740481C1C}">
                <a14:useLocalDpi xmlns:a14="http://schemas.microsoft.com/office/drawing/2010/main" val="0"/>
              </a:ext>
            </a:extLst>
          </a:blip>
          <a:srcRect/>
          <a:stretch>
            <a:fillRect/>
          </a:stretch>
        </p:blipFill>
        <p:spPr bwMode="auto">
          <a:xfrm>
            <a:off x="0" y="152400"/>
            <a:ext cx="11509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340275"/>
      </p:ext>
    </p:extLst>
  </p:cSld>
  <p:clrMap bg1="dk2" tx1="lt1" bg2="dk1"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txStyles>
    <p:titleStyle>
      <a:lvl1pPr algn="l"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385927665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3550857804"/>
      </p:ext>
    </p:extLst>
  </p:cSld>
  <p:clrMap bg1="dk2" tx1="lt1" bg2="dk1"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207027748"/>
      </p:ext>
    </p:extLst>
  </p:cSld>
  <p:clrMap bg1="dk2" tx1="lt1" bg2="dk1"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6350"/>
            <a:ext cx="9140825" cy="6851650"/>
            <a:chOff x="0" y="4"/>
            <a:chExt cx="5758" cy="4316"/>
          </a:xfrm>
        </p:grpSpPr>
        <p:sp>
          <p:nvSpPr>
            <p:cNvPr id="346115" name="Freeform 3"/>
            <p:cNvSpPr>
              <a:spLocks/>
            </p:cNvSpPr>
            <p:nvPr/>
          </p:nvSpPr>
          <p:spPr bwMode="hidden">
            <a:xfrm>
              <a:off x="558" y="1161"/>
              <a:ext cx="5200" cy="3159"/>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6" name="Freeform 4"/>
            <p:cNvSpPr>
              <a:spLocks/>
            </p:cNvSpPr>
            <p:nvPr/>
          </p:nvSpPr>
          <p:spPr bwMode="hidden">
            <a:xfrm>
              <a:off x="0" y="1161"/>
              <a:ext cx="558" cy="3159"/>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nvGrpSpPr>
            <p:cNvPr id="6154" name="Group 5"/>
            <p:cNvGrpSpPr>
              <a:grpSpLocks/>
            </p:cNvGrpSpPr>
            <p:nvPr userDrawn="1"/>
          </p:nvGrpSpPr>
          <p:grpSpPr bwMode="auto">
            <a:xfrm>
              <a:off x="0" y="4"/>
              <a:ext cx="5758" cy="4316"/>
              <a:chOff x="0" y="4"/>
              <a:chExt cx="5758" cy="4316"/>
            </a:xfrm>
          </p:grpSpPr>
          <p:sp>
            <p:nvSpPr>
              <p:cNvPr id="346118" name="Freeform 6"/>
              <p:cNvSpPr>
                <a:spLocks/>
              </p:cNvSpPr>
              <p:nvPr/>
            </p:nvSpPr>
            <p:spPr bwMode="ltGray">
              <a:xfrm>
                <a:off x="552"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19" name="Freeform 7"/>
              <p:cNvSpPr>
                <a:spLocks/>
              </p:cNvSpPr>
              <p:nvPr/>
            </p:nvSpPr>
            <p:spPr bwMode="ltGray">
              <a:xfrm>
                <a:off x="552"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0" name="Freeform 8"/>
              <p:cNvSpPr>
                <a:spLocks/>
              </p:cNvSpPr>
              <p:nvPr/>
            </p:nvSpPr>
            <p:spPr bwMode="ltGray">
              <a:xfrm>
                <a:off x="1019" y="1155"/>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1" name="Freeform 9"/>
              <p:cNvSpPr>
                <a:spLocks/>
              </p:cNvSpPr>
              <p:nvPr/>
            </p:nvSpPr>
            <p:spPr bwMode="ltGray">
              <a:xfrm>
                <a:off x="552"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2" name="Freeform 10"/>
              <p:cNvSpPr>
                <a:spLocks/>
              </p:cNvSpPr>
              <p:nvPr/>
            </p:nvSpPr>
            <p:spPr bwMode="ltGray">
              <a:xfrm>
                <a:off x="552"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4" name="Freeform 12"/>
              <p:cNvSpPr>
                <a:spLocks/>
              </p:cNvSpPr>
              <p:nvPr/>
            </p:nvSpPr>
            <p:spPr bwMode="ltGray">
              <a:xfrm>
                <a:off x="0" y="1155"/>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5" name="Freeform 13"/>
              <p:cNvSpPr>
                <a:spLocks/>
              </p:cNvSpPr>
              <p:nvPr/>
            </p:nvSpPr>
            <p:spPr bwMode="ltGray">
              <a:xfrm>
                <a:off x="767" y="1155"/>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sp>
            <p:nvSpPr>
              <p:cNvPr id="3461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n-US">
                  <a:solidFill>
                    <a:srgbClr val="FFFFFF"/>
                  </a:solidFill>
                </a:endParaRPr>
              </a:p>
            </p:txBody>
          </p:sp>
        </p:grpSp>
      </p:grpSp>
      <p:sp>
        <p:nvSpPr>
          <p:cNvPr id="346127" name="Rectangle 15"/>
          <p:cNvSpPr>
            <a:spLocks noGrp="1" noChangeArrowheads="1"/>
          </p:cNvSpPr>
          <p:nvPr>
            <p:ph type="title"/>
          </p:nvPr>
        </p:nvSpPr>
        <p:spPr bwMode="auto">
          <a:xfrm>
            <a:off x="1066800" y="304800"/>
            <a:ext cx="7543800" cy="1431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6128" name="Rectangle 16"/>
          <p:cNvSpPr>
            <a:spLocks noGrp="1" noChangeArrowheads="1"/>
          </p:cNvSpPr>
          <p:nvPr>
            <p:ph type="body" idx="1"/>
          </p:nvPr>
        </p:nvSpPr>
        <p:spPr bwMode="auto">
          <a:xfrm>
            <a:off x="1066800" y="1981200"/>
            <a:ext cx="7543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6129" name="Rectangle 17"/>
          <p:cNvSpPr>
            <a:spLocks noGrp="1" noChangeArrowheads="1"/>
          </p:cNvSpPr>
          <p:nvPr>
            <p:ph type="dt" sz="half" idx="2"/>
          </p:nvPr>
        </p:nvSpPr>
        <p:spPr bwMode="auto">
          <a:xfrm>
            <a:off x="1066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0" name="Rectangle 18"/>
          <p:cNvSpPr>
            <a:spLocks noGrp="1" noChangeArrowheads="1"/>
          </p:cNvSpPr>
          <p:nvPr>
            <p:ph type="ftr" sz="quarter" idx="3"/>
          </p:nvPr>
        </p:nvSpPr>
        <p:spPr bwMode="auto">
          <a:xfrm>
            <a:off x="34290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fontAlgn="base">
              <a:spcBef>
                <a:spcPct val="0"/>
              </a:spcBef>
              <a:spcAft>
                <a:spcPct val="0"/>
              </a:spcAft>
              <a:defRPr/>
            </a:pPr>
            <a:endParaRPr lang="en-US">
              <a:solidFill>
                <a:srgbClr val="FFFFFF"/>
              </a:solidFill>
            </a:endParaRPr>
          </a:p>
        </p:txBody>
      </p:sp>
      <p:sp>
        <p:nvSpPr>
          <p:cNvPr id="346131" name="Rectangle 19"/>
          <p:cNvSpPr>
            <a:spLocks noGrp="1" noChangeArrowheads="1"/>
          </p:cNvSpPr>
          <p:nvPr>
            <p:ph type="sldNum" sz="quarter" idx="4"/>
          </p:nvPr>
        </p:nvSpPr>
        <p:spPr bwMode="auto">
          <a:xfrm>
            <a:off x="670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fontAlgn="base">
              <a:spcBef>
                <a:spcPct val="0"/>
              </a:spcBef>
              <a:spcAft>
                <a:spcPct val="0"/>
              </a:spcAft>
              <a:defRPr/>
            </a:pPr>
            <a:fld id="{5294DCC6-DD43-42A4-B327-597E51E49980}"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2926510399"/>
      </p:ext>
    </p:extLst>
  </p:cSld>
  <p:clrMap bg1="dk2" tx1="lt1" bg2="dk1"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file:///C:\Users\NASARA\Downloads\109px-4StrokeEngine_Ortho_3D_Small.gif"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Downloads/turbojet.gif"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61.xml"/><Relationship Id="rId6" Type="http://schemas.openxmlformats.org/officeDocument/2006/relationships/oleObject" Target="../embeddings/oleObject3.bin"/><Relationship Id="rId5" Type="http://schemas.openxmlformats.org/officeDocument/2006/relationships/image" Target="../media/image18.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Downloads/TURBOPROP.gif" TargetMode="Externa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hyperlink" Target="../Downloads/Turbofan3_Unlabelled.gif" TargetMode="External"/><Relationship Id="rId1" Type="http://schemas.openxmlformats.org/officeDocument/2006/relationships/slideLayout" Target="../slideLayouts/slideLayout150.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file:///C:\Users\NASARA\Downloads\Two-Stroke_Engine.gif"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1066800" y="2209800"/>
            <a:ext cx="7543800" cy="1600200"/>
          </a:xfrm>
        </p:spPr>
        <p:txBody>
          <a:bodyPr/>
          <a:lstStyle/>
          <a:p>
            <a:pPr algn="ctr" eaLnBrk="1" hangingPunct="1">
              <a:defRPr/>
            </a:pPr>
            <a:r>
              <a:rPr lang="en-US" b="0" u="sng">
                <a:solidFill>
                  <a:srgbClr val="FFFF00"/>
                </a:solidFill>
              </a:rPr>
              <a:t>PROPULSION ENGINEERING</a:t>
            </a:r>
          </a:p>
        </p:txBody>
      </p:sp>
    </p:spTree>
    <p:extLst>
      <p:ext uri="{BB962C8B-B14F-4D97-AF65-F5344CB8AC3E}">
        <p14:creationId xmlns:p14="http://schemas.microsoft.com/office/powerpoint/2010/main" val="1281381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Tahoma" pitchFamily="34" charset="0"/>
                <a:ea typeface="Tahoma" pitchFamily="34" charset="0"/>
                <a:cs typeface="Tahoma" pitchFamily="34" charset="0"/>
              </a:rPr>
              <a:t>FOUR STROKE ENGINE</a:t>
            </a:r>
          </a:p>
        </p:txBody>
      </p:sp>
      <p:pic>
        <p:nvPicPr>
          <p:cNvPr id="3" name="Picture 2" descr="http://upload.wikimedia.org/wikipedia/commons/d/dc/4StrokeEngine_Ortho_3D_Small.gif">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060848"/>
            <a:ext cx="3240360"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2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84976" cy="1143000"/>
          </a:xfrm>
        </p:spPr>
        <p:txBody>
          <a:bodyPr>
            <a:normAutofit/>
          </a:bodyPr>
          <a:lstStyle/>
          <a:p>
            <a:r>
              <a:rPr lang="en-IN" sz="3200" b="1" dirty="0">
                <a:solidFill>
                  <a:srgbClr val="FF0000"/>
                </a:solidFill>
                <a:latin typeface="Tahoma" pitchFamily="34" charset="0"/>
                <a:ea typeface="Tahoma" pitchFamily="34" charset="0"/>
                <a:cs typeface="Tahoma" pitchFamily="34" charset="0"/>
              </a:rPr>
              <a:t>VARIOUS STAGES OF </a:t>
            </a:r>
            <a:br>
              <a:rPr lang="en-IN" sz="3200" b="1" dirty="0">
                <a:solidFill>
                  <a:srgbClr val="FF0000"/>
                </a:solidFill>
                <a:latin typeface="Tahoma" pitchFamily="34" charset="0"/>
                <a:ea typeface="Tahoma" pitchFamily="34" charset="0"/>
                <a:cs typeface="Tahoma" pitchFamily="34" charset="0"/>
              </a:rPr>
            </a:br>
            <a:r>
              <a:rPr lang="en-IN" sz="3200" b="1" dirty="0">
                <a:solidFill>
                  <a:srgbClr val="FF0000"/>
                </a:solidFill>
                <a:latin typeface="Tahoma" pitchFamily="34" charset="0"/>
                <a:ea typeface="Tahoma" pitchFamily="34" charset="0"/>
                <a:cs typeface="Tahoma" pitchFamily="34" charset="0"/>
              </a:rPr>
              <a:t>FOUR STROKE ENGINE</a:t>
            </a:r>
          </a:p>
        </p:txBody>
      </p:sp>
      <p:pic>
        <p:nvPicPr>
          <p:cNvPr id="3" name="Content Placeholder 3"/>
          <p:cNvPicPr>
            <a:picLocks noChangeAspect="1"/>
          </p:cNvPicPr>
          <p:nvPr/>
        </p:nvPicPr>
        <p:blipFill rotWithShape="1">
          <a:blip r:embed="rId2"/>
          <a:srcRect t="50000"/>
          <a:stretch/>
        </p:blipFill>
        <p:spPr>
          <a:xfrm>
            <a:off x="-30763" y="1697162"/>
            <a:ext cx="9144000" cy="3429000"/>
          </a:xfrm>
          <a:prstGeom prst="rect">
            <a:avLst/>
          </a:prstGeom>
        </p:spPr>
      </p:pic>
    </p:spTree>
    <p:extLst>
      <p:ext uri="{BB962C8B-B14F-4D97-AF65-F5344CB8AC3E}">
        <p14:creationId xmlns:p14="http://schemas.microsoft.com/office/powerpoint/2010/main" val="161458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pPr algn="ctr" eaLnBrk="1" hangingPunct="1">
              <a:defRPr/>
            </a:pPr>
            <a:r>
              <a:rPr lang="en-US">
                <a:solidFill>
                  <a:srgbClr val="FFFF00"/>
                </a:solidFill>
              </a:rPr>
              <a:t>Disadv of Const Vol Cycle</a:t>
            </a:r>
          </a:p>
        </p:txBody>
      </p:sp>
      <p:sp>
        <p:nvSpPr>
          <p:cNvPr id="496643" name="Rectangle 3"/>
          <p:cNvSpPr>
            <a:spLocks noGrp="1" noChangeArrowheads="1"/>
          </p:cNvSpPr>
          <p:nvPr>
            <p:ph type="body" sz="half" idx="1"/>
          </p:nvPr>
        </p:nvSpPr>
        <p:spPr>
          <a:xfrm>
            <a:off x="1115616" y="1988840"/>
            <a:ext cx="7620000" cy="4267200"/>
          </a:xfrm>
        </p:spPr>
        <p:txBody>
          <a:bodyPr/>
          <a:lstStyle/>
          <a:p>
            <a:pPr algn="just" eaLnBrk="1" hangingPunct="1">
              <a:lnSpc>
                <a:spcPct val="150000"/>
              </a:lnSpc>
              <a:defRPr/>
            </a:pPr>
            <a:r>
              <a:rPr lang="en-US" sz="2800" dirty="0">
                <a:effectLst/>
              </a:rPr>
              <a:t>Thermal η of </a:t>
            </a:r>
            <a:r>
              <a:rPr lang="en-US" sz="2800" dirty="0" err="1">
                <a:effectLst/>
              </a:rPr>
              <a:t>const</a:t>
            </a:r>
            <a:r>
              <a:rPr lang="en-US" sz="2800" dirty="0">
                <a:effectLst/>
              </a:rPr>
              <a:t> </a:t>
            </a:r>
            <a:r>
              <a:rPr lang="en-US" sz="2800" dirty="0" err="1">
                <a:effectLst/>
              </a:rPr>
              <a:t>vol</a:t>
            </a:r>
            <a:r>
              <a:rPr lang="en-US" sz="2800" dirty="0">
                <a:effectLst/>
              </a:rPr>
              <a:t> cycle is higher</a:t>
            </a:r>
          </a:p>
          <a:p>
            <a:pPr algn="just" eaLnBrk="1" hangingPunct="1">
              <a:lnSpc>
                <a:spcPct val="150000"/>
              </a:lnSpc>
              <a:defRPr/>
            </a:pPr>
            <a:r>
              <a:rPr lang="en-US" sz="2800" dirty="0">
                <a:effectLst/>
              </a:rPr>
              <a:t>Mechanical difficulties are higher</a:t>
            </a:r>
          </a:p>
          <a:p>
            <a:pPr algn="just" eaLnBrk="1" hangingPunct="1">
              <a:lnSpc>
                <a:spcPct val="150000"/>
              </a:lnSpc>
              <a:defRPr/>
            </a:pPr>
            <a:r>
              <a:rPr lang="en-US" sz="2800" dirty="0">
                <a:effectLst/>
              </a:rPr>
              <a:t>For heat addition at </a:t>
            </a:r>
            <a:r>
              <a:rPr lang="en-US" sz="2800" dirty="0" err="1">
                <a:effectLst/>
              </a:rPr>
              <a:t>const</a:t>
            </a:r>
            <a:r>
              <a:rPr lang="en-US" sz="2800" dirty="0">
                <a:effectLst/>
              </a:rPr>
              <a:t> </a:t>
            </a:r>
            <a:r>
              <a:rPr lang="en-US" sz="2800" dirty="0" err="1">
                <a:effectLst/>
              </a:rPr>
              <a:t>vol</a:t>
            </a:r>
            <a:r>
              <a:rPr lang="en-US" sz="2800" dirty="0">
                <a:effectLst/>
              </a:rPr>
              <a:t> valves are </a:t>
            </a:r>
            <a:r>
              <a:rPr lang="en-US" sz="2800" dirty="0" err="1">
                <a:effectLst/>
              </a:rPr>
              <a:t>reqd</a:t>
            </a:r>
            <a:r>
              <a:rPr lang="en-US" sz="2800" dirty="0">
                <a:effectLst/>
              </a:rPr>
              <a:t> to isolate C.C</a:t>
            </a:r>
          </a:p>
          <a:p>
            <a:pPr algn="just" eaLnBrk="1" hangingPunct="1">
              <a:lnSpc>
                <a:spcPct val="150000"/>
              </a:lnSpc>
              <a:defRPr/>
            </a:pPr>
            <a:r>
              <a:rPr lang="en-US" sz="2800" dirty="0">
                <a:effectLst/>
              </a:rPr>
              <a:t>Combustion is </a:t>
            </a:r>
            <a:r>
              <a:rPr lang="en-US" sz="2800" dirty="0" err="1">
                <a:effectLst/>
              </a:rPr>
              <a:t>intermittant</a:t>
            </a:r>
            <a:r>
              <a:rPr lang="en-US" sz="2800" dirty="0">
                <a:effectLst/>
              </a:rPr>
              <a:t> which impairs smooth running</a:t>
            </a:r>
          </a:p>
          <a:p>
            <a:pPr algn="just" eaLnBrk="1" hangingPunct="1">
              <a:lnSpc>
                <a:spcPct val="150000"/>
              </a:lnSpc>
              <a:defRPr/>
            </a:pPr>
            <a:r>
              <a:rPr lang="en-US" sz="2800" dirty="0">
                <a:effectLst/>
              </a:rPr>
              <a:t>Difficult to design</a:t>
            </a:r>
          </a:p>
        </p:txBody>
      </p:sp>
    </p:spTree>
    <p:extLst>
      <p:ext uri="{BB962C8B-B14F-4D97-AF65-F5344CB8AC3E}">
        <p14:creationId xmlns:p14="http://schemas.microsoft.com/office/powerpoint/2010/main" val="294456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6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66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66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6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2057400" y="990600"/>
            <a:ext cx="6172200" cy="685800"/>
          </a:xfrm>
        </p:spPr>
        <p:txBody>
          <a:bodyPr/>
          <a:lstStyle/>
          <a:p>
            <a:pPr eaLnBrk="1" hangingPunct="1">
              <a:defRPr/>
            </a:pPr>
            <a:r>
              <a:rPr lang="en-US" sz="3600" b="0" u="sng">
                <a:solidFill>
                  <a:srgbClr val="00FF00"/>
                </a:solidFill>
              </a:rPr>
              <a:t>RECIPROCATING ENGINES</a:t>
            </a:r>
          </a:p>
        </p:txBody>
      </p:sp>
      <p:sp>
        <p:nvSpPr>
          <p:cNvPr id="409603" name="Rectangle 3"/>
          <p:cNvSpPr>
            <a:spLocks noGrp="1" noChangeArrowheads="1"/>
          </p:cNvSpPr>
          <p:nvPr>
            <p:ph type="body" idx="1"/>
          </p:nvPr>
        </p:nvSpPr>
        <p:spPr>
          <a:xfrm>
            <a:off x="990600" y="1905000"/>
            <a:ext cx="7924800" cy="4419600"/>
          </a:xfrm>
        </p:spPr>
        <p:txBody>
          <a:bodyPr/>
          <a:lstStyle/>
          <a:p>
            <a:pPr marL="609600" indent="-609600" algn="just" eaLnBrk="1" hangingPunct="1">
              <a:lnSpc>
                <a:spcPct val="150000"/>
              </a:lnSpc>
              <a:defRPr/>
            </a:pPr>
            <a:r>
              <a:rPr lang="en-US" sz="2800" dirty="0">
                <a:solidFill>
                  <a:srgbClr val="FFFF00"/>
                </a:solidFill>
                <a:effectLst/>
              </a:rPr>
              <a:t>Used extensively as an aircraft </a:t>
            </a:r>
            <a:r>
              <a:rPr lang="en-US" sz="2800" dirty="0" err="1">
                <a:solidFill>
                  <a:srgbClr val="FFFF00"/>
                </a:solidFill>
                <a:effectLst/>
              </a:rPr>
              <a:t>powerplant</a:t>
            </a:r>
            <a:r>
              <a:rPr lang="en-US" sz="2800" dirty="0">
                <a:solidFill>
                  <a:srgbClr val="FFFF00"/>
                </a:solidFill>
                <a:effectLst/>
              </a:rPr>
              <a:t> during world WAR I &amp;II</a:t>
            </a:r>
          </a:p>
          <a:p>
            <a:pPr marL="609600" indent="-609600" algn="just" eaLnBrk="1" hangingPunct="1">
              <a:lnSpc>
                <a:spcPct val="150000"/>
              </a:lnSpc>
              <a:defRPr/>
            </a:pPr>
            <a:r>
              <a:rPr lang="en-US" sz="2800" dirty="0">
                <a:solidFill>
                  <a:srgbClr val="FFFF00"/>
                </a:solidFill>
                <a:effectLst/>
              </a:rPr>
              <a:t>It drives a propeller. Propeller displaces rearwards a large amount of air, accelerating it in the process</a:t>
            </a:r>
          </a:p>
          <a:p>
            <a:pPr marL="609600" indent="-609600" algn="just" eaLnBrk="1" hangingPunct="1">
              <a:lnSpc>
                <a:spcPct val="150000"/>
              </a:lnSpc>
              <a:defRPr/>
            </a:pPr>
            <a:r>
              <a:rPr lang="en-US" sz="2800" dirty="0">
                <a:solidFill>
                  <a:srgbClr val="FFFF00"/>
                </a:solidFill>
                <a:effectLst/>
              </a:rPr>
              <a:t>This acceleration of the fluid produces a propulsive force which drives the aircraft</a:t>
            </a:r>
          </a:p>
        </p:txBody>
      </p:sp>
    </p:spTree>
    <p:extLst>
      <p:ext uri="{BB962C8B-B14F-4D97-AF65-F5344CB8AC3E}">
        <p14:creationId xmlns:p14="http://schemas.microsoft.com/office/powerpoint/2010/main" val="296622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eaLnBrk="1" hangingPunct="1">
              <a:defRPr/>
            </a:pPr>
            <a:r>
              <a:rPr lang="en-US" sz="4000" b="0" u="sng">
                <a:solidFill>
                  <a:srgbClr val="00FF00"/>
                </a:solidFill>
              </a:rPr>
              <a:t>RECIPROCATING ENGINES</a:t>
            </a:r>
          </a:p>
        </p:txBody>
      </p:sp>
      <p:sp>
        <p:nvSpPr>
          <p:cNvPr id="27651" name="Text Box 28"/>
          <p:cNvSpPr txBox="1">
            <a:spLocks noChangeArrowheads="1"/>
          </p:cNvSpPr>
          <p:nvPr/>
        </p:nvSpPr>
        <p:spPr bwMode="auto">
          <a:xfrm>
            <a:off x="762000" y="1736725"/>
            <a:ext cx="83058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sz="2400" b="1" u="sng" dirty="0"/>
              <a:t>ADVANTAGES</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Fuel economy and good take off characteristics</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Used in small aircraft flying at velocities less than 500 km/</a:t>
            </a:r>
            <a:r>
              <a:rPr lang="en-US" sz="2400" dirty="0" err="1">
                <a:solidFill>
                  <a:srgbClr val="FFFF00"/>
                </a:solidFill>
              </a:rPr>
              <a:t>hr</a:t>
            </a:r>
            <a:endParaRPr lang="en-US" sz="2400" dirty="0">
              <a:solidFill>
                <a:srgbClr val="FFFF00"/>
              </a:solidFill>
            </a:endParaRPr>
          </a:p>
          <a:p>
            <a:pPr eaLnBrk="0" fontAlgn="base" hangingPunct="0">
              <a:spcBef>
                <a:spcPct val="50000"/>
              </a:spcBef>
              <a:spcAft>
                <a:spcPct val="0"/>
              </a:spcAft>
            </a:pPr>
            <a:r>
              <a:rPr lang="en-US" sz="2400" b="1" u="sng" dirty="0"/>
              <a:t>DISADVANTAGES</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Large drop in power with altitude</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Need for using high octane fuel</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Difficulty in cooling and lubrication</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High weight to power ratio</a:t>
            </a:r>
          </a:p>
          <a:p>
            <a:pPr marL="342900" indent="-342900" eaLnBrk="0" fontAlgn="base" hangingPunct="0">
              <a:spcBef>
                <a:spcPct val="50000"/>
              </a:spcBef>
              <a:spcAft>
                <a:spcPct val="0"/>
              </a:spcAft>
              <a:buFont typeface="Wingdings" pitchFamily="2" charset="2"/>
              <a:buChar char="q"/>
            </a:pPr>
            <a:r>
              <a:rPr lang="en-US" sz="2400" dirty="0">
                <a:solidFill>
                  <a:srgbClr val="FFFF00"/>
                </a:solidFill>
              </a:rPr>
              <a:t>Large frontal area</a:t>
            </a:r>
          </a:p>
          <a:p>
            <a:pPr eaLnBrk="0" fontAlgn="base" hangingPunct="0">
              <a:spcBef>
                <a:spcPct val="50000"/>
              </a:spcBef>
              <a:spcAft>
                <a:spcPct val="0"/>
              </a:spcAft>
            </a:pPr>
            <a:endParaRPr lang="en-US" sz="2400" b="1" dirty="0">
              <a:solidFill>
                <a:srgbClr val="FFFF00"/>
              </a:solidFill>
            </a:endParaRPr>
          </a:p>
        </p:txBody>
      </p:sp>
    </p:spTree>
    <p:extLst>
      <p:ext uri="{BB962C8B-B14F-4D97-AF65-F5344CB8AC3E}">
        <p14:creationId xmlns:p14="http://schemas.microsoft.com/office/powerpoint/2010/main" val="360522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4900" name="Rectangle 4"/>
          <p:cNvSpPr>
            <a:spLocks noGrp="1" noChangeArrowheads="1"/>
          </p:cNvSpPr>
          <p:nvPr>
            <p:ph type="ctrTitle"/>
          </p:nvPr>
        </p:nvSpPr>
        <p:spPr>
          <a:xfrm>
            <a:off x="1619672" y="188640"/>
            <a:ext cx="7162800" cy="1524000"/>
          </a:xfrm>
        </p:spPr>
        <p:txBody>
          <a:bodyPr/>
          <a:lstStyle/>
          <a:p>
            <a:pPr eaLnBrk="1" hangingPunct="1">
              <a:defRPr/>
            </a:pPr>
            <a:r>
              <a:rPr lang="en-US" sz="3600" u="sng" dirty="0">
                <a:solidFill>
                  <a:srgbClr val="FFFF00"/>
                </a:solidFill>
              </a:rPr>
              <a:t>AIRCRAFT PROPULSION</a:t>
            </a:r>
            <a:br>
              <a:rPr lang="en-US" sz="3600" u="sng" dirty="0">
                <a:solidFill>
                  <a:srgbClr val="FFFF00"/>
                </a:solidFill>
              </a:rPr>
            </a:br>
            <a:r>
              <a:rPr lang="en-US" sz="3600" u="sng" dirty="0">
                <a:solidFill>
                  <a:srgbClr val="FFFF00"/>
                </a:solidFill>
              </a:rPr>
              <a:t>AND ITS BACK GROUND</a:t>
            </a:r>
          </a:p>
        </p:txBody>
      </p:sp>
      <p:sp>
        <p:nvSpPr>
          <p:cNvPr id="464901" name="Rectangle 5"/>
          <p:cNvSpPr>
            <a:spLocks noGrp="1" noChangeArrowheads="1"/>
          </p:cNvSpPr>
          <p:nvPr>
            <p:ph type="subTitle" idx="1"/>
          </p:nvPr>
        </p:nvSpPr>
        <p:spPr>
          <a:xfrm>
            <a:off x="971600" y="1981200"/>
            <a:ext cx="8064896" cy="4876800"/>
          </a:xfrm>
        </p:spPr>
        <p:txBody>
          <a:bodyPr/>
          <a:lstStyle/>
          <a:p>
            <a:pPr marL="609600" indent="-609600" algn="just" eaLnBrk="1" hangingPunct="1">
              <a:lnSpc>
                <a:spcPct val="150000"/>
              </a:lnSpc>
              <a:buFont typeface="Wingdings" pitchFamily="2" charset="2"/>
              <a:buChar char="n"/>
              <a:defRPr/>
            </a:pPr>
            <a:r>
              <a:rPr lang="en-US" sz="2800" dirty="0">
                <a:solidFill>
                  <a:srgbClr val="FFFF00"/>
                </a:solidFill>
                <a:effectLst/>
              </a:rPr>
              <a:t>Gas turbine-means of producing </a:t>
            </a:r>
            <a:r>
              <a:rPr lang="en-US" sz="2800" dirty="0" err="1">
                <a:solidFill>
                  <a:srgbClr val="FFFF00"/>
                </a:solidFill>
                <a:effectLst/>
              </a:rPr>
              <a:t>mech</a:t>
            </a:r>
            <a:r>
              <a:rPr lang="en-US" sz="2800" dirty="0">
                <a:solidFill>
                  <a:srgbClr val="FFFF00"/>
                </a:solidFill>
                <a:effectLst/>
              </a:rPr>
              <a:t> power</a:t>
            </a:r>
          </a:p>
          <a:p>
            <a:pPr marL="609600" indent="-609600" algn="just" eaLnBrk="1" hangingPunct="1">
              <a:lnSpc>
                <a:spcPct val="150000"/>
              </a:lnSpc>
              <a:buFont typeface="Wingdings" pitchFamily="2" charset="2"/>
              <a:buChar char="n"/>
              <a:defRPr/>
            </a:pPr>
            <a:r>
              <a:rPr lang="en-US" sz="2800" dirty="0">
                <a:solidFill>
                  <a:srgbClr val="FFFF00"/>
                </a:solidFill>
                <a:effectLst/>
              </a:rPr>
              <a:t>Turbine is the most satisfying means of producing </a:t>
            </a:r>
            <a:r>
              <a:rPr lang="en-US" sz="2800" dirty="0" err="1">
                <a:solidFill>
                  <a:srgbClr val="FFFF00"/>
                </a:solidFill>
                <a:effectLst/>
              </a:rPr>
              <a:t>mech</a:t>
            </a:r>
            <a:r>
              <a:rPr lang="en-US" sz="2800" dirty="0">
                <a:solidFill>
                  <a:srgbClr val="FFFF00"/>
                </a:solidFill>
                <a:effectLst/>
              </a:rPr>
              <a:t> power. Reasons:-</a:t>
            </a:r>
          </a:p>
          <a:p>
            <a:pPr marL="1352550" lvl="1" indent="-609600" algn="just" eaLnBrk="1" hangingPunct="1">
              <a:lnSpc>
                <a:spcPct val="150000"/>
              </a:lnSpc>
              <a:buFont typeface="Wingdings" pitchFamily="2" charset="2"/>
              <a:buChar char="v"/>
              <a:defRPr/>
            </a:pPr>
            <a:r>
              <a:rPr lang="en-US" sz="2400" dirty="0">
                <a:solidFill>
                  <a:srgbClr val="FFFF00"/>
                </a:solidFill>
                <a:effectLst/>
              </a:rPr>
              <a:t>       Few balancing problems</a:t>
            </a:r>
          </a:p>
          <a:p>
            <a:pPr marL="1352550" lvl="1" indent="-609600" algn="just" eaLnBrk="1" hangingPunct="1">
              <a:lnSpc>
                <a:spcPct val="150000"/>
              </a:lnSpc>
              <a:buFont typeface="Wingdings" pitchFamily="2" charset="2"/>
              <a:buChar char="v"/>
              <a:defRPr/>
            </a:pPr>
            <a:r>
              <a:rPr lang="en-US" sz="2400" dirty="0">
                <a:solidFill>
                  <a:srgbClr val="FFFF00"/>
                </a:solidFill>
                <a:effectLst/>
              </a:rPr>
              <a:t>       Low oil consumption</a:t>
            </a:r>
          </a:p>
          <a:p>
            <a:pPr marL="1352550" lvl="1" indent="-609600" algn="just" eaLnBrk="1" hangingPunct="1">
              <a:lnSpc>
                <a:spcPct val="150000"/>
              </a:lnSpc>
              <a:buFont typeface="Wingdings" pitchFamily="2" charset="2"/>
              <a:buChar char="v"/>
              <a:defRPr/>
            </a:pPr>
            <a:r>
              <a:rPr lang="en-US" sz="2400" dirty="0">
                <a:solidFill>
                  <a:srgbClr val="FFFF00"/>
                </a:solidFill>
                <a:effectLst/>
              </a:rPr>
              <a:t>       High reliability</a:t>
            </a:r>
            <a:r>
              <a:rPr lang="en-US" sz="2400" dirty="0">
                <a:effectLst/>
              </a:rPr>
              <a:t> </a:t>
            </a:r>
          </a:p>
          <a:p>
            <a:pPr marL="609600" indent="-609600" algn="just" eaLnBrk="1" hangingPunct="1">
              <a:lnSpc>
                <a:spcPct val="150000"/>
              </a:lnSpc>
              <a:buFont typeface="Wingdings" pitchFamily="2" charset="2"/>
              <a:buChar char="n"/>
              <a:defRPr/>
            </a:pPr>
            <a:endParaRPr lang="en-US" sz="2800" dirty="0">
              <a:effectLst/>
            </a:endParaRPr>
          </a:p>
        </p:txBody>
      </p:sp>
    </p:spTree>
    <p:extLst>
      <p:ext uri="{BB962C8B-B14F-4D97-AF65-F5344CB8AC3E}">
        <p14:creationId xmlns:p14="http://schemas.microsoft.com/office/powerpoint/2010/main" val="395454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9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490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490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490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49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eaLnBrk="1" hangingPunct="1"/>
            <a:r>
              <a:rPr lang="en-US" sz="3200" u="sng">
                <a:solidFill>
                  <a:srgbClr val="FFFF00"/>
                </a:solidFill>
                <a:effectLst/>
                <a:latin typeface="Times New Roman" pitchFamily="18" charset="0"/>
              </a:rPr>
              <a:t>PRINCIPLE OF JET PROPULSION</a:t>
            </a:r>
          </a:p>
        </p:txBody>
      </p:sp>
      <p:pic>
        <p:nvPicPr>
          <p:cNvPr id="16387" name="Picture 3" descr="5"/>
          <p:cNvPicPr>
            <a:picLocks noGrp="1" noChangeAspect="1" noChangeArrowheads="1"/>
          </p:cNvPicPr>
          <p:nvPr>
            <p:ph sz="half" idx="1"/>
          </p:nvPr>
        </p:nvPicPr>
        <p:blipFill>
          <a:blip r:embed="rId2">
            <a:lum bright="6000"/>
            <a:extLst>
              <a:ext uri="{28A0092B-C50C-407E-A947-70E740481C1C}">
                <a14:useLocalDpi xmlns:a14="http://schemas.microsoft.com/office/drawing/2010/main" val="0"/>
              </a:ext>
            </a:extLst>
          </a:blip>
          <a:srcRect/>
          <a:stretch>
            <a:fillRect/>
          </a:stretch>
        </p:blipFill>
        <p:spPr>
          <a:xfrm>
            <a:off x="1008063" y="2057400"/>
            <a:ext cx="3398837" cy="3533775"/>
          </a:xfrm>
          <a:noFill/>
          <a:extLst>
            <a:ext uri="{909E8E84-426E-40DD-AFC4-6F175D3DCCD1}">
              <a14:hiddenFill xmlns:a14="http://schemas.microsoft.com/office/drawing/2010/main">
                <a:solidFill>
                  <a:srgbClr val="FFFFFF"/>
                </a:solidFill>
              </a14:hiddenFill>
            </a:ext>
          </a:extLst>
        </p:spPr>
      </p:pic>
      <p:pic>
        <p:nvPicPr>
          <p:cNvPr id="16388" name="Picture 4" descr="6"/>
          <p:cNvPicPr>
            <a:picLocks noGrp="1" noChangeAspect="1" noChangeArrowheads="1"/>
          </p:cNvPicPr>
          <p:nvPr>
            <p:ph sz="half" idx="2"/>
          </p:nvPr>
        </p:nvPicPr>
        <p:blipFill>
          <a:blip r:embed="rId3">
            <a:lum bright="6000"/>
            <a:extLst>
              <a:ext uri="{28A0092B-C50C-407E-A947-70E740481C1C}">
                <a14:useLocalDpi xmlns:a14="http://schemas.microsoft.com/office/drawing/2010/main" val="0"/>
              </a:ext>
            </a:extLst>
          </a:blip>
          <a:srcRect/>
          <a:stretch>
            <a:fillRect/>
          </a:stretch>
        </p:blipFill>
        <p:spPr>
          <a:xfrm>
            <a:off x="5105400" y="2057400"/>
            <a:ext cx="3733800" cy="3502025"/>
          </a:xfrm>
          <a:noFill/>
          <a:extLst>
            <a:ext uri="{909E8E84-426E-40DD-AFC4-6F175D3DCCD1}">
              <a14:hiddenFill xmlns:a14="http://schemas.microsoft.com/office/drawing/2010/main">
                <a:solidFill>
                  <a:srgbClr val="FFFFFF"/>
                </a:solidFill>
              </a14:hiddenFill>
            </a:ext>
          </a:extLst>
        </p:spPr>
      </p:pic>
      <p:sp>
        <p:nvSpPr>
          <p:cNvPr id="16389" name="Text Box 5"/>
          <p:cNvSpPr txBox="1">
            <a:spLocks noChangeArrowheads="1"/>
          </p:cNvSpPr>
          <p:nvPr/>
        </p:nvSpPr>
        <p:spPr bwMode="auto">
          <a:xfrm>
            <a:off x="1219200" y="5791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sz="2400" b="1">
                <a:solidFill>
                  <a:srgbClr val="FFFF00"/>
                </a:solidFill>
                <a:latin typeface="Times New Roman" pitchFamily="18" charset="0"/>
              </a:rPr>
              <a:t>HERO’S ENGINE</a:t>
            </a:r>
          </a:p>
        </p:txBody>
      </p:sp>
      <p:sp>
        <p:nvSpPr>
          <p:cNvPr id="16390" name="Text Box 6"/>
          <p:cNvSpPr txBox="1">
            <a:spLocks noChangeArrowheads="1"/>
          </p:cNvSpPr>
          <p:nvPr/>
        </p:nvSpPr>
        <p:spPr bwMode="auto">
          <a:xfrm>
            <a:off x="5105400" y="57912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sz="2400" b="1">
                <a:solidFill>
                  <a:srgbClr val="FFFF00"/>
                </a:solidFill>
                <a:latin typeface="Times New Roman" pitchFamily="18" charset="0"/>
              </a:rPr>
              <a:t>GARDEN SPRINKLER</a:t>
            </a:r>
          </a:p>
        </p:txBody>
      </p:sp>
    </p:spTree>
    <p:extLst>
      <p:ext uri="{BB962C8B-B14F-4D97-AF65-F5344CB8AC3E}">
        <p14:creationId xmlns:p14="http://schemas.microsoft.com/office/powerpoint/2010/main" val="3493863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259632" y="332656"/>
            <a:ext cx="7543800" cy="1431925"/>
          </a:xfrm>
        </p:spPr>
        <p:txBody>
          <a:bodyPr/>
          <a:lstStyle/>
          <a:p>
            <a:pPr eaLnBrk="1" hangingPunct="1">
              <a:defRPr/>
            </a:pPr>
            <a:r>
              <a:rPr lang="en-US" sz="3600" dirty="0"/>
              <a:t>SOME INTERESTING FACTS</a:t>
            </a:r>
          </a:p>
        </p:txBody>
      </p:sp>
      <p:sp>
        <p:nvSpPr>
          <p:cNvPr id="472067" name="Rectangle 3"/>
          <p:cNvSpPr>
            <a:spLocks noGrp="1" noChangeArrowheads="1"/>
          </p:cNvSpPr>
          <p:nvPr>
            <p:ph type="body" idx="1"/>
          </p:nvPr>
        </p:nvSpPr>
        <p:spPr>
          <a:xfrm>
            <a:off x="1187624" y="1700808"/>
            <a:ext cx="7848872" cy="4644040"/>
          </a:xfrm>
        </p:spPr>
        <p:txBody>
          <a:bodyPr/>
          <a:lstStyle/>
          <a:p>
            <a:pPr algn="just" eaLnBrk="1" hangingPunct="1">
              <a:lnSpc>
                <a:spcPct val="150000"/>
              </a:lnSpc>
              <a:spcBef>
                <a:spcPts val="0"/>
              </a:spcBef>
              <a:defRPr/>
            </a:pPr>
            <a:r>
              <a:rPr lang="en-US" sz="2800" dirty="0">
                <a:solidFill>
                  <a:srgbClr val="FFFF00"/>
                </a:solidFill>
                <a:effectLst/>
              </a:rPr>
              <a:t>Jet engine-world war II</a:t>
            </a:r>
          </a:p>
          <a:p>
            <a:pPr algn="just" eaLnBrk="1" hangingPunct="1">
              <a:lnSpc>
                <a:spcPct val="150000"/>
              </a:lnSpc>
              <a:spcBef>
                <a:spcPts val="0"/>
              </a:spcBef>
              <a:defRPr/>
            </a:pPr>
            <a:r>
              <a:rPr lang="en-US" sz="2800" dirty="0">
                <a:solidFill>
                  <a:srgbClr val="FFFF00"/>
                </a:solidFill>
                <a:effectLst/>
              </a:rPr>
              <a:t>Sir Frank Whittle &amp; Han Von </a:t>
            </a:r>
            <a:r>
              <a:rPr lang="en-US" sz="2800" dirty="0" err="1">
                <a:solidFill>
                  <a:srgbClr val="FFFF00"/>
                </a:solidFill>
                <a:effectLst/>
              </a:rPr>
              <a:t>Ohain</a:t>
            </a:r>
            <a:endParaRPr lang="en-US" sz="2800" dirty="0">
              <a:solidFill>
                <a:srgbClr val="FFFF00"/>
              </a:solidFill>
              <a:effectLst/>
            </a:endParaRPr>
          </a:p>
          <a:p>
            <a:pPr algn="just" eaLnBrk="1" hangingPunct="1">
              <a:lnSpc>
                <a:spcPct val="150000"/>
              </a:lnSpc>
              <a:spcBef>
                <a:spcPts val="0"/>
              </a:spcBef>
              <a:defRPr/>
            </a:pPr>
            <a:r>
              <a:rPr lang="en-US" sz="2800" dirty="0">
                <a:solidFill>
                  <a:srgbClr val="FFFF00"/>
                </a:solidFill>
                <a:effectLst/>
              </a:rPr>
              <a:t>Whittle engine -1929 called power jets W.I. Flew on British </a:t>
            </a:r>
            <a:r>
              <a:rPr lang="en-US" sz="2800" dirty="0" err="1">
                <a:solidFill>
                  <a:srgbClr val="FFFF00"/>
                </a:solidFill>
                <a:effectLst/>
              </a:rPr>
              <a:t>Gloster</a:t>
            </a:r>
            <a:r>
              <a:rPr lang="en-US" sz="2800" dirty="0">
                <a:solidFill>
                  <a:srgbClr val="FFFF00"/>
                </a:solidFill>
                <a:effectLst/>
              </a:rPr>
              <a:t> g.40 on 15 may 1941.</a:t>
            </a:r>
          </a:p>
          <a:p>
            <a:pPr algn="just" eaLnBrk="1" hangingPunct="1">
              <a:lnSpc>
                <a:spcPct val="150000"/>
              </a:lnSpc>
              <a:spcBef>
                <a:spcPts val="0"/>
              </a:spcBef>
              <a:defRPr/>
            </a:pPr>
            <a:r>
              <a:rPr lang="en-US" sz="2800" dirty="0">
                <a:solidFill>
                  <a:srgbClr val="FFFF00"/>
                </a:solidFill>
                <a:effectLst/>
              </a:rPr>
              <a:t> Von Ohlin </a:t>
            </a:r>
            <a:r>
              <a:rPr lang="en-US" sz="2400" dirty="0">
                <a:solidFill>
                  <a:srgbClr val="FFFF00"/>
                </a:solidFill>
                <a:effectLst/>
              </a:rPr>
              <a:t>engine  HES 3B IN HEINKEL HE 178.</a:t>
            </a:r>
          </a:p>
          <a:p>
            <a:pPr algn="just" eaLnBrk="1" hangingPunct="1">
              <a:lnSpc>
                <a:spcPct val="150000"/>
              </a:lnSpc>
              <a:spcBef>
                <a:spcPts val="0"/>
              </a:spcBef>
              <a:defRPr/>
            </a:pPr>
            <a:r>
              <a:rPr lang="en-US" sz="2800" dirty="0">
                <a:solidFill>
                  <a:srgbClr val="FFFF00"/>
                </a:solidFill>
                <a:effectLst/>
              </a:rPr>
              <a:t>British </a:t>
            </a:r>
            <a:r>
              <a:rPr lang="en-US" sz="2800" dirty="0" err="1">
                <a:solidFill>
                  <a:srgbClr val="FFFF00"/>
                </a:solidFill>
                <a:effectLst/>
              </a:rPr>
              <a:t>eng</a:t>
            </a:r>
            <a:r>
              <a:rPr lang="en-US" sz="2800" dirty="0">
                <a:solidFill>
                  <a:srgbClr val="FFFF00"/>
                </a:solidFill>
                <a:effectLst/>
              </a:rPr>
              <a:t>-centrifugal comp &amp; German </a:t>
            </a:r>
            <a:r>
              <a:rPr lang="en-US" sz="2800" dirty="0" err="1">
                <a:solidFill>
                  <a:srgbClr val="FFFF00"/>
                </a:solidFill>
                <a:effectLst/>
              </a:rPr>
              <a:t>eng</a:t>
            </a:r>
            <a:r>
              <a:rPr lang="en-US" sz="2800" dirty="0">
                <a:solidFill>
                  <a:srgbClr val="FFFF00"/>
                </a:solidFill>
                <a:effectLst/>
              </a:rPr>
              <a:t> axial flow comp.</a:t>
            </a:r>
          </a:p>
          <a:p>
            <a:pPr algn="just" eaLnBrk="1" hangingPunct="1">
              <a:lnSpc>
                <a:spcPct val="150000"/>
              </a:lnSpc>
              <a:buFont typeface="Wingdings" pitchFamily="2" charset="2"/>
              <a:buNone/>
              <a:defRPr/>
            </a:pPr>
            <a:endParaRPr lang="en-US" sz="2800" dirty="0">
              <a:effectLst/>
            </a:endParaRPr>
          </a:p>
        </p:txBody>
      </p:sp>
    </p:spTree>
    <p:extLst>
      <p:ext uri="{BB962C8B-B14F-4D97-AF65-F5344CB8AC3E}">
        <p14:creationId xmlns:p14="http://schemas.microsoft.com/office/powerpoint/2010/main" val="69814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2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2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2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20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2"/>
          <p:cNvSpPr>
            <a:spLocks noChangeShapeType="1"/>
          </p:cNvSpPr>
          <p:nvPr/>
        </p:nvSpPr>
        <p:spPr bwMode="auto">
          <a:xfrm>
            <a:off x="2057400" y="2667000"/>
            <a:ext cx="0" cy="2895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18435" name="Line 3"/>
          <p:cNvSpPr>
            <a:spLocks noChangeShapeType="1"/>
          </p:cNvSpPr>
          <p:nvPr/>
        </p:nvSpPr>
        <p:spPr bwMode="auto">
          <a:xfrm>
            <a:off x="2057400" y="5562600"/>
            <a:ext cx="40386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18436" name="Line 4"/>
          <p:cNvSpPr>
            <a:spLocks noChangeShapeType="1"/>
          </p:cNvSpPr>
          <p:nvPr/>
        </p:nvSpPr>
        <p:spPr bwMode="auto">
          <a:xfrm flipV="1">
            <a:off x="2057400" y="20574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18437" name="Text Box 5"/>
          <p:cNvSpPr txBox="1">
            <a:spLocks noChangeArrowheads="1"/>
          </p:cNvSpPr>
          <p:nvPr/>
        </p:nvSpPr>
        <p:spPr bwMode="auto">
          <a:xfrm>
            <a:off x="1431925" y="330835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a:solidFill>
                  <a:srgbClr val="FFFFFF"/>
                </a:solidFill>
              </a:rPr>
              <a:t>P</a:t>
            </a:r>
          </a:p>
        </p:txBody>
      </p:sp>
      <p:sp>
        <p:nvSpPr>
          <p:cNvPr id="18438" name="Text Box 6"/>
          <p:cNvSpPr txBox="1">
            <a:spLocks noChangeArrowheads="1"/>
          </p:cNvSpPr>
          <p:nvPr/>
        </p:nvSpPr>
        <p:spPr bwMode="auto">
          <a:xfrm>
            <a:off x="3794125" y="5822950"/>
            <a:ext cx="32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a:solidFill>
                  <a:srgbClr val="FFFFFF"/>
                </a:solidFill>
              </a:rPr>
              <a:t>V</a:t>
            </a:r>
          </a:p>
        </p:txBody>
      </p:sp>
      <p:sp>
        <p:nvSpPr>
          <p:cNvPr id="493575" name="Line 7"/>
          <p:cNvSpPr>
            <a:spLocks noChangeShapeType="1"/>
          </p:cNvSpPr>
          <p:nvPr/>
        </p:nvSpPr>
        <p:spPr bwMode="auto">
          <a:xfrm>
            <a:off x="2590800" y="2971800"/>
            <a:ext cx="990600" cy="15240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93576" name="Freeform 8"/>
          <p:cNvSpPr>
            <a:spLocks/>
          </p:cNvSpPr>
          <p:nvPr/>
        </p:nvSpPr>
        <p:spPr bwMode="auto">
          <a:xfrm>
            <a:off x="3581400" y="3124200"/>
            <a:ext cx="1524000" cy="1905000"/>
          </a:xfrm>
          <a:custGeom>
            <a:avLst/>
            <a:gdLst>
              <a:gd name="T0" fmla="*/ 0 w 960"/>
              <a:gd name="T1" fmla="*/ 0 h 1200"/>
              <a:gd name="T2" fmla="*/ 113 w 960"/>
              <a:gd name="T3" fmla="*/ 312 h 1200"/>
              <a:gd name="T4" fmla="*/ 210 w 960"/>
              <a:gd name="T5" fmla="*/ 466 h 1200"/>
              <a:gd name="T6" fmla="*/ 389 w 960"/>
              <a:gd name="T7" fmla="*/ 693 h 1200"/>
              <a:gd name="T8" fmla="*/ 960 w 960"/>
              <a:gd name="T9" fmla="*/ 1200 h 1200"/>
              <a:gd name="T10" fmla="*/ 0 60000 65536"/>
              <a:gd name="T11" fmla="*/ 0 60000 65536"/>
              <a:gd name="T12" fmla="*/ 0 60000 65536"/>
              <a:gd name="T13" fmla="*/ 0 60000 65536"/>
              <a:gd name="T14" fmla="*/ 0 60000 65536"/>
              <a:gd name="T15" fmla="*/ 0 w 960"/>
              <a:gd name="T16" fmla="*/ 0 h 1200"/>
              <a:gd name="T17" fmla="*/ 960 w 960"/>
              <a:gd name="T18" fmla="*/ 1200 h 1200"/>
            </a:gdLst>
            <a:ahLst/>
            <a:cxnLst>
              <a:cxn ang="T10">
                <a:pos x="T0" y="T1"/>
              </a:cxn>
              <a:cxn ang="T11">
                <a:pos x="T2" y="T3"/>
              </a:cxn>
              <a:cxn ang="T12">
                <a:pos x="T4" y="T5"/>
              </a:cxn>
              <a:cxn ang="T13">
                <a:pos x="T6" y="T7"/>
              </a:cxn>
              <a:cxn ang="T14">
                <a:pos x="T8" y="T9"/>
              </a:cxn>
            </a:cxnLst>
            <a:rect l="T15" t="T16" r="T17" b="T18"/>
            <a:pathLst>
              <a:path w="960" h="1200">
                <a:moveTo>
                  <a:pt x="0" y="0"/>
                </a:moveTo>
                <a:lnTo>
                  <a:pt x="113" y="312"/>
                </a:lnTo>
                <a:lnTo>
                  <a:pt x="210" y="466"/>
                </a:lnTo>
                <a:lnTo>
                  <a:pt x="389" y="693"/>
                </a:lnTo>
                <a:lnTo>
                  <a:pt x="960" y="1200"/>
                </a:lnTo>
              </a:path>
            </a:pathLst>
          </a:cu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FFFFFF"/>
              </a:solidFill>
            </a:endParaRPr>
          </a:p>
        </p:txBody>
      </p:sp>
      <p:sp>
        <p:nvSpPr>
          <p:cNvPr id="18441" name="Text Box 9"/>
          <p:cNvSpPr txBox="1">
            <a:spLocks noChangeArrowheads="1"/>
          </p:cNvSpPr>
          <p:nvPr/>
        </p:nvSpPr>
        <p:spPr bwMode="auto">
          <a:xfrm rot="-1236818">
            <a:off x="2286000" y="3657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endParaRPr lang="en-US">
              <a:solidFill>
                <a:srgbClr val="FFFFFF"/>
              </a:solidFill>
            </a:endParaRPr>
          </a:p>
        </p:txBody>
      </p:sp>
      <p:sp>
        <p:nvSpPr>
          <p:cNvPr id="493578" name="Text Box 10"/>
          <p:cNvSpPr txBox="1">
            <a:spLocks noChangeArrowheads="1"/>
          </p:cNvSpPr>
          <p:nvPr/>
        </p:nvSpPr>
        <p:spPr bwMode="auto">
          <a:xfrm rot="-6832113">
            <a:off x="2051050" y="3683001"/>
            <a:ext cx="808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b="1">
                <a:solidFill>
                  <a:srgbClr val="FFFFFF"/>
                </a:solidFill>
              </a:rPr>
              <a:t>comp</a:t>
            </a:r>
          </a:p>
        </p:txBody>
      </p:sp>
      <p:sp>
        <p:nvSpPr>
          <p:cNvPr id="493579" name="Text Box 11"/>
          <p:cNvSpPr txBox="1">
            <a:spLocks noChangeArrowheads="1"/>
          </p:cNvSpPr>
          <p:nvPr/>
        </p:nvSpPr>
        <p:spPr bwMode="auto">
          <a:xfrm rot="354369">
            <a:off x="2847975" y="2368550"/>
            <a:ext cx="885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FF"/>
                </a:solidFill>
              </a:rPr>
              <a:t>comb</a:t>
            </a:r>
          </a:p>
        </p:txBody>
      </p:sp>
      <p:sp>
        <p:nvSpPr>
          <p:cNvPr id="493580" name="Text Box 12"/>
          <p:cNvSpPr txBox="1">
            <a:spLocks noChangeArrowheads="1"/>
          </p:cNvSpPr>
          <p:nvPr/>
        </p:nvSpPr>
        <p:spPr bwMode="auto">
          <a:xfrm rot="2867563">
            <a:off x="4037807" y="3277393"/>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FF"/>
                </a:solidFill>
              </a:rPr>
              <a:t>exp</a:t>
            </a:r>
          </a:p>
        </p:txBody>
      </p:sp>
      <p:sp>
        <p:nvSpPr>
          <p:cNvPr id="493581" name="Line 13"/>
          <p:cNvSpPr>
            <a:spLocks noChangeShapeType="1"/>
          </p:cNvSpPr>
          <p:nvPr/>
        </p:nvSpPr>
        <p:spPr bwMode="auto">
          <a:xfrm flipH="1">
            <a:off x="2057400" y="4953000"/>
            <a:ext cx="16764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93582" name="Freeform 14"/>
          <p:cNvSpPr>
            <a:spLocks/>
          </p:cNvSpPr>
          <p:nvPr/>
        </p:nvSpPr>
        <p:spPr bwMode="auto">
          <a:xfrm>
            <a:off x="2590800" y="2971800"/>
            <a:ext cx="1143000" cy="1981200"/>
          </a:xfrm>
          <a:custGeom>
            <a:avLst/>
            <a:gdLst>
              <a:gd name="T0" fmla="*/ 0 w 720"/>
              <a:gd name="T1" fmla="*/ 0 h 1248"/>
              <a:gd name="T2" fmla="*/ 151 w 720"/>
              <a:gd name="T3" fmla="*/ 661 h 1248"/>
              <a:gd name="T4" fmla="*/ 720 w 720"/>
              <a:gd name="T5" fmla="*/ 1248 h 1248"/>
              <a:gd name="T6" fmla="*/ 0 60000 65536"/>
              <a:gd name="T7" fmla="*/ 0 60000 65536"/>
              <a:gd name="T8" fmla="*/ 0 60000 65536"/>
              <a:gd name="T9" fmla="*/ 0 w 720"/>
              <a:gd name="T10" fmla="*/ 0 h 1248"/>
              <a:gd name="T11" fmla="*/ 720 w 720"/>
              <a:gd name="T12" fmla="*/ 1248 h 1248"/>
            </a:gdLst>
            <a:ahLst/>
            <a:cxnLst>
              <a:cxn ang="T6">
                <a:pos x="T0" y="T1"/>
              </a:cxn>
              <a:cxn ang="T7">
                <a:pos x="T2" y="T3"/>
              </a:cxn>
              <a:cxn ang="T8">
                <a:pos x="T4" y="T5"/>
              </a:cxn>
            </a:cxnLst>
            <a:rect l="T9" t="T10" r="T11" b="T12"/>
            <a:pathLst>
              <a:path w="720" h="1248">
                <a:moveTo>
                  <a:pt x="0" y="0"/>
                </a:moveTo>
                <a:cubicBezTo>
                  <a:pt x="25" y="110"/>
                  <a:pt x="31" y="453"/>
                  <a:pt x="151" y="661"/>
                </a:cubicBezTo>
                <a:cubicBezTo>
                  <a:pt x="271" y="869"/>
                  <a:pt x="602" y="1126"/>
                  <a:pt x="720" y="1248"/>
                </a:cubicBezTo>
              </a:path>
            </a:pathLst>
          </a:cu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FFFFFF"/>
              </a:solidFill>
            </a:endParaRPr>
          </a:p>
        </p:txBody>
      </p:sp>
      <p:sp>
        <p:nvSpPr>
          <p:cNvPr id="493583" name="Line 15"/>
          <p:cNvSpPr>
            <a:spLocks noChangeShapeType="1"/>
          </p:cNvSpPr>
          <p:nvPr/>
        </p:nvSpPr>
        <p:spPr bwMode="auto">
          <a:xfrm>
            <a:off x="3733800" y="4953000"/>
            <a:ext cx="12954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93584" name="Text Box 16"/>
          <p:cNvSpPr txBox="1">
            <a:spLocks noChangeArrowheads="1"/>
          </p:cNvSpPr>
          <p:nvPr/>
        </p:nvSpPr>
        <p:spPr bwMode="auto">
          <a:xfrm>
            <a:off x="3657600" y="51054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FF"/>
                </a:solidFill>
              </a:rPr>
              <a:t>exhaust</a:t>
            </a:r>
          </a:p>
        </p:txBody>
      </p:sp>
      <p:sp>
        <p:nvSpPr>
          <p:cNvPr id="493585" name="Text Box 17"/>
          <p:cNvSpPr txBox="1">
            <a:spLocks noChangeArrowheads="1"/>
          </p:cNvSpPr>
          <p:nvPr/>
        </p:nvSpPr>
        <p:spPr bwMode="auto">
          <a:xfrm>
            <a:off x="2057400" y="4510088"/>
            <a:ext cx="1158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FF"/>
                </a:solidFill>
              </a:rPr>
              <a:t>suction</a:t>
            </a:r>
          </a:p>
        </p:txBody>
      </p:sp>
      <p:sp>
        <p:nvSpPr>
          <p:cNvPr id="493586" name="Rectangle 18"/>
          <p:cNvSpPr>
            <a:spLocks noGrp="1" noChangeArrowheads="1"/>
          </p:cNvSpPr>
          <p:nvPr>
            <p:ph type="title" idx="4294967295"/>
          </p:nvPr>
        </p:nvSpPr>
        <p:spPr/>
        <p:txBody>
          <a:bodyPr/>
          <a:lstStyle/>
          <a:p>
            <a:pPr algn="ctr" eaLnBrk="1" hangingPunct="1">
              <a:defRPr/>
            </a:pPr>
            <a:r>
              <a:rPr lang="en-US">
                <a:solidFill>
                  <a:srgbClr val="FFFF00"/>
                </a:solidFill>
              </a:rPr>
              <a:t>BRAYTON CYCLE</a:t>
            </a:r>
          </a:p>
        </p:txBody>
      </p:sp>
    </p:spTree>
    <p:extLst>
      <p:ext uri="{BB962C8B-B14F-4D97-AF65-F5344CB8AC3E}">
        <p14:creationId xmlns:p14="http://schemas.microsoft.com/office/powerpoint/2010/main" val="718836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93581"/>
                                        </p:tgtEl>
                                        <p:attrNameLst>
                                          <p:attrName>style.visibility</p:attrName>
                                        </p:attrNameLst>
                                      </p:cBhvr>
                                      <p:to>
                                        <p:strVal val="visible"/>
                                      </p:to>
                                    </p:set>
                                    <p:animEffect transition="in" filter="barn(inHorizontal)">
                                      <p:cBhvr>
                                        <p:cTn id="7" dur="3000"/>
                                        <p:tgtEl>
                                          <p:spTgt spid="49358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93585"/>
                                        </p:tgtEl>
                                        <p:attrNameLst>
                                          <p:attrName>style.visibility</p:attrName>
                                        </p:attrNameLst>
                                      </p:cBhvr>
                                      <p:to>
                                        <p:strVal val="visible"/>
                                      </p:to>
                                    </p:set>
                                    <p:animEffect transition="in" filter="checkerboard(across)">
                                      <p:cBhvr>
                                        <p:cTn id="10" dur="500"/>
                                        <p:tgtEl>
                                          <p:spTgt spid="4935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493582"/>
                                        </p:tgtEl>
                                        <p:attrNameLst>
                                          <p:attrName>style.visibility</p:attrName>
                                        </p:attrNameLst>
                                      </p:cBhvr>
                                      <p:to>
                                        <p:strVal val="visible"/>
                                      </p:to>
                                    </p:set>
                                    <p:animEffect transition="in" filter="barn(inHorizontal)">
                                      <p:cBhvr>
                                        <p:cTn id="15" dur="500"/>
                                        <p:tgtEl>
                                          <p:spTgt spid="49358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493578"/>
                                        </p:tgtEl>
                                        <p:attrNameLst>
                                          <p:attrName>style.visibility</p:attrName>
                                        </p:attrNameLst>
                                      </p:cBhvr>
                                      <p:to>
                                        <p:strVal val="visible"/>
                                      </p:to>
                                    </p:set>
                                    <p:animEffect transition="in" filter="checkerboard(across)">
                                      <p:cBhvr>
                                        <p:cTn id="18" dur="500"/>
                                        <p:tgtEl>
                                          <p:spTgt spid="49357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493575"/>
                                        </p:tgtEl>
                                        <p:attrNameLst>
                                          <p:attrName>style.visibility</p:attrName>
                                        </p:attrNameLst>
                                      </p:cBhvr>
                                      <p:to>
                                        <p:strVal val="visible"/>
                                      </p:to>
                                    </p:set>
                                    <p:animEffect transition="in" filter="barn(inHorizontal)">
                                      <p:cBhvr>
                                        <p:cTn id="23" dur="500"/>
                                        <p:tgtEl>
                                          <p:spTgt spid="493575"/>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493579"/>
                                        </p:tgtEl>
                                        <p:attrNameLst>
                                          <p:attrName>style.visibility</p:attrName>
                                        </p:attrNameLst>
                                      </p:cBhvr>
                                      <p:to>
                                        <p:strVal val="visible"/>
                                      </p:to>
                                    </p:set>
                                    <p:animEffect transition="in" filter="checkerboard(across)">
                                      <p:cBhvr>
                                        <p:cTn id="26" dur="500"/>
                                        <p:tgtEl>
                                          <p:spTgt spid="4935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493576"/>
                                        </p:tgtEl>
                                        <p:attrNameLst>
                                          <p:attrName>style.visibility</p:attrName>
                                        </p:attrNameLst>
                                      </p:cBhvr>
                                      <p:to>
                                        <p:strVal val="visible"/>
                                      </p:to>
                                    </p:set>
                                    <p:animEffect transition="in" filter="barn(inHorizontal)">
                                      <p:cBhvr>
                                        <p:cTn id="31" dur="500"/>
                                        <p:tgtEl>
                                          <p:spTgt spid="493576"/>
                                        </p:tgtEl>
                                      </p:cBhvr>
                                    </p:animEffect>
                                  </p:childTnLst>
                                </p:cTn>
                              </p:par>
                              <p:par>
                                <p:cTn id="32" presetID="5" presetClass="entr" presetSubtype="10" fill="hold" nodeType="withEffect">
                                  <p:stCondLst>
                                    <p:cond delay="0"/>
                                  </p:stCondLst>
                                  <p:childTnLst>
                                    <p:set>
                                      <p:cBhvr>
                                        <p:cTn id="33" dur="1" fill="hold">
                                          <p:stCondLst>
                                            <p:cond delay="0"/>
                                          </p:stCondLst>
                                        </p:cTn>
                                        <p:tgtEl>
                                          <p:spTgt spid="493580">
                                            <p:txEl>
                                              <p:pRg st="0" end="0"/>
                                            </p:txEl>
                                          </p:spTgt>
                                        </p:tgtEl>
                                        <p:attrNameLst>
                                          <p:attrName>style.visibility</p:attrName>
                                        </p:attrNameLst>
                                      </p:cBhvr>
                                      <p:to>
                                        <p:strVal val="visible"/>
                                      </p:to>
                                    </p:set>
                                    <p:animEffect transition="in" filter="checkerboard(across)">
                                      <p:cBhvr>
                                        <p:cTn id="34" dur="500"/>
                                        <p:tgtEl>
                                          <p:spTgt spid="493580">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6" fill="hold" grpId="0" nodeType="clickEffect">
                                  <p:stCondLst>
                                    <p:cond delay="0"/>
                                  </p:stCondLst>
                                  <p:childTnLst>
                                    <p:set>
                                      <p:cBhvr>
                                        <p:cTn id="38" dur="1" fill="hold">
                                          <p:stCondLst>
                                            <p:cond delay="0"/>
                                          </p:stCondLst>
                                        </p:cTn>
                                        <p:tgtEl>
                                          <p:spTgt spid="493583"/>
                                        </p:tgtEl>
                                        <p:attrNameLst>
                                          <p:attrName>style.visibility</p:attrName>
                                        </p:attrNameLst>
                                      </p:cBhvr>
                                      <p:to>
                                        <p:strVal val="visible"/>
                                      </p:to>
                                    </p:set>
                                    <p:animEffect transition="in" filter="barn(inHorizontal)">
                                      <p:cBhvr>
                                        <p:cTn id="39" dur="3000"/>
                                        <p:tgtEl>
                                          <p:spTgt spid="493583"/>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93584"/>
                                        </p:tgtEl>
                                        <p:attrNameLst>
                                          <p:attrName>style.visibility</p:attrName>
                                        </p:attrNameLst>
                                      </p:cBhvr>
                                      <p:to>
                                        <p:strVal val="visible"/>
                                      </p:to>
                                    </p:set>
                                    <p:animEffect transition="in" filter="checkerboard(across)">
                                      <p:cBhvr>
                                        <p:cTn id="42" dur="500"/>
                                        <p:tgtEl>
                                          <p:spTgt spid="493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5" grpId="0" animBg="1"/>
      <p:bldP spid="493576" grpId="0" animBg="1"/>
      <p:bldP spid="493578" grpId="0"/>
      <p:bldP spid="493579" grpId="0"/>
      <p:bldP spid="493581" grpId="0" animBg="1"/>
      <p:bldP spid="493582" grpId="0" animBg="1"/>
      <p:bldP spid="493583" grpId="0" animBg="1"/>
      <p:bldP spid="493584" grpId="0"/>
      <p:bldP spid="49358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hangingPunct="1">
              <a:defRPr/>
            </a:pPr>
            <a:r>
              <a:rPr lang="en-US"/>
              <a:t>    </a:t>
            </a:r>
            <a:r>
              <a:rPr lang="en-US" u="sng">
                <a:solidFill>
                  <a:srgbClr val="FFFF00"/>
                </a:solidFill>
              </a:rPr>
              <a:t>SIMPLE GAS TURBINE</a:t>
            </a:r>
          </a:p>
        </p:txBody>
      </p:sp>
      <p:sp>
        <p:nvSpPr>
          <p:cNvPr id="484355" name="AutoShape 3"/>
          <p:cNvSpPr>
            <a:spLocks noChangeArrowheads="1"/>
          </p:cNvSpPr>
          <p:nvPr/>
        </p:nvSpPr>
        <p:spPr bwMode="auto">
          <a:xfrm rot="-5400000">
            <a:off x="2212181" y="4036219"/>
            <a:ext cx="1214438" cy="914400"/>
          </a:xfrm>
          <a:custGeom>
            <a:avLst/>
            <a:gdLst>
              <a:gd name="T0" fmla="*/ 1062633 w 21600"/>
              <a:gd name="T1" fmla="*/ 457200 h 21600"/>
              <a:gd name="T2" fmla="*/ 607219 w 21600"/>
              <a:gd name="T3" fmla="*/ 914400 h 21600"/>
              <a:gd name="T4" fmla="*/ 151805 w 21600"/>
              <a:gd name="T5" fmla="*/ 457200 h 21600"/>
              <a:gd name="T6" fmla="*/ 60721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tx1"/>
            </a:solidFill>
            <a:miter lim="800000"/>
            <a:headEnd/>
            <a:tailEnd/>
          </a:ln>
        </p:spPr>
        <p:txBody>
          <a:bodyPr vert="eaVert" wrap="none" anchor="ctr"/>
          <a:lstStyle/>
          <a:p>
            <a:pPr algn="ctr" eaLnBrk="0" fontAlgn="base" hangingPunct="0">
              <a:spcBef>
                <a:spcPct val="0"/>
              </a:spcBef>
              <a:spcAft>
                <a:spcPct val="0"/>
              </a:spcAft>
            </a:pPr>
            <a:r>
              <a:rPr lang="en-US" b="1">
                <a:solidFill>
                  <a:srgbClr val="FFFF00"/>
                </a:solidFill>
              </a:rPr>
              <a:t>COMP</a:t>
            </a:r>
          </a:p>
        </p:txBody>
      </p:sp>
      <p:sp>
        <p:nvSpPr>
          <p:cNvPr id="484356" name="AutoShape 4"/>
          <p:cNvSpPr>
            <a:spLocks noChangeArrowheads="1"/>
          </p:cNvSpPr>
          <p:nvPr/>
        </p:nvSpPr>
        <p:spPr bwMode="auto">
          <a:xfrm rot="5400000">
            <a:off x="6479381" y="3960019"/>
            <a:ext cx="1214438" cy="914400"/>
          </a:xfrm>
          <a:custGeom>
            <a:avLst/>
            <a:gdLst>
              <a:gd name="T0" fmla="*/ 1062633 w 21600"/>
              <a:gd name="T1" fmla="*/ 457200 h 21600"/>
              <a:gd name="T2" fmla="*/ 607219 w 21600"/>
              <a:gd name="T3" fmla="*/ 914400 h 21600"/>
              <a:gd name="T4" fmla="*/ 151805 w 21600"/>
              <a:gd name="T5" fmla="*/ 457200 h 21600"/>
              <a:gd name="T6" fmla="*/ 60721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1"/>
          </a:solidFill>
          <a:ln w="9525" algn="ctr">
            <a:solidFill>
              <a:schemeClr val="tx1"/>
            </a:solidFill>
            <a:miter lim="800000"/>
            <a:headEnd/>
            <a:tailEnd/>
          </a:ln>
        </p:spPr>
        <p:txBody>
          <a:bodyPr rot="10800000" vert="eaVert" wrap="none" anchor="ctr"/>
          <a:lstStyle/>
          <a:p>
            <a:pPr algn="ctr" eaLnBrk="0" fontAlgn="base" hangingPunct="0">
              <a:spcBef>
                <a:spcPct val="0"/>
              </a:spcBef>
              <a:spcAft>
                <a:spcPct val="0"/>
              </a:spcAft>
            </a:pPr>
            <a:r>
              <a:rPr lang="en-US" b="1">
                <a:solidFill>
                  <a:srgbClr val="FFFF00"/>
                </a:solidFill>
              </a:rPr>
              <a:t>TUR</a:t>
            </a:r>
          </a:p>
        </p:txBody>
      </p:sp>
      <p:sp>
        <p:nvSpPr>
          <p:cNvPr id="484357" name="Oval 5"/>
          <p:cNvSpPr>
            <a:spLocks noChangeArrowheads="1"/>
          </p:cNvSpPr>
          <p:nvPr/>
        </p:nvSpPr>
        <p:spPr bwMode="auto">
          <a:xfrm>
            <a:off x="4572000" y="2743200"/>
            <a:ext cx="914400" cy="914400"/>
          </a:xfrm>
          <a:prstGeom prst="ellipse">
            <a:avLst/>
          </a:prstGeom>
          <a:solidFill>
            <a:schemeClr val="accent1"/>
          </a:solidFill>
          <a:ln w="9525" algn="ctr">
            <a:solidFill>
              <a:schemeClr val="tx1"/>
            </a:solidFill>
            <a:round/>
            <a:headEnd/>
            <a:tailEnd/>
          </a:ln>
        </p:spPr>
        <p:txBody>
          <a:bodyPr wrap="none" anchor="ctr"/>
          <a:lstStyle/>
          <a:p>
            <a:pPr algn="ctr" eaLnBrk="0" fontAlgn="base" hangingPunct="0">
              <a:spcBef>
                <a:spcPct val="0"/>
              </a:spcBef>
              <a:spcAft>
                <a:spcPct val="0"/>
              </a:spcAft>
            </a:pPr>
            <a:r>
              <a:rPr lang="en-US">
                <a:solidFill>
                  <a:srgbClr val="FFFF00"/>
                </a:solidFill>
              </a:rPr>
              <a:t>CC</a:t>
            </a:r>
          </a:p>
        </p:txBody>
      </p:sp>
      <p:sp>
        <p:nvSpPr>
          <p:cNvPr id="22534" name="Line 6"/>
          <p:cNvSpPr>
            <a:spLocks noChangeShapeType="1"/>
          </p:cNvSpPr>
          <p:nvPr/>
        </p:nvSpPr>
        <p:spPr bwMode="auto">
          <a:xfrm>
            <a:off x="3276600" y="4419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2535" name="Line 7"/>
          <p:cNvSpPr>
            <a:spLocks noChangeShapeType="1"/>
          </p:cNvSpPr>
          <p:nvPr/>
        </p:nvSpPr>
        <p:spPr bwMode="auto">
          <a:xfrm flipH="1">
            <a:off x="3200400" y="4419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0" name="Line 8"/>
          <p:cNvSpPr>
            <a:spLocks noChangeShapeType="1"/>
          </p:cNvSpPr>
          <p:nvPr/>
        </p:nvSpPr>
        <p:spPr bwMode="auto">
          <a:xfrm>
            <a:off x="3276600" y="4419600"/>
            <a:ext cx="3352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1" name="Line 9"/>
          <p:cNvSpPr>
            <a:spLocks noChangeShapeType="1"/>
          </p:cNvSpPr>
          <p:nvPr/>
        </p:nvSpPr>
        <p:spPr bwMode="auto">
          <a:xfrm>
            <a:off x="3276600" y="4495800"/>
            <a:ext cx="3352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2" name="Line 10"/>
          <p:cNvSpPr>
            <a:spLocks noChangeShapeType="1"/>
          </p:cNvSpPr>
          <p:nvPr/>
        </p:nvSpPr>
        <p:spPr bwMode="auto">
          <a:xfrm>
            <a:off x="1295400" y="38862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3" name="Line 11"/>
          <p:cNvSpPr>
            <a:spLocks noChangeShapeType="1"/>
          </p:cNvSpPr>
          <p:nvPr/>
        </p:nvSpPr>
        <p:spPr bwMode="auto">
          <a:xfrm flipV="1">
            <a:off x="3276600" y="327660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4" name="Line 12"/>
          <p:cNvSpPr>
            <a:spLocks noChangeShapeType="1"/>
          </p:cNvSpPr>
          <p:nvPr/>
        </p:nvSpPr>
        <p:spPr bwMode="auto">
          <a:xfrm>
            <a:off x="3276600" y="3276600"/>
            <a:ext cx="1295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5" name="Line 13"/>
          <p:cNvSpPr>
            <a:spLocks noChangeShapeType="1"/>
          </p:cNvSpPr>
          <p:nvPr/>
        </p:nvSpPr>
        <p:spPr bwMode="auto">
          <a:xfrm>
            <a:off x="5486400" y="3200400"/>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6" name="Line 14"/>
          <p:cNvSpPr>
            <a:spLocks noChangeShapeType="1"/>
          </p:cNvSpPr>
          <p:nvPr/>
        </p:nvSpPr>
        <p:spPr bwMode="auto">
          <a:xfrm>
            <a:off x="7543800" y="3810000"/>
            <a:ext cx="1219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67" name="Text Box 15"/>
          <p:cNvSpPr txBox="1">
            <a:spLocks noChangeArrowheads="1"/>
          </p:cNvSpPr>
          <p:nvPr/>
        </p:nvSpPr>
        <p:spPr bwMode="auto">
          <a:xfrm>
            <a:off x="1143000" y="41910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00"/>
                </a:solidFill>
              </a:rPr>
              <a:t>AIR</a:t>
            </a:r>
          </a:p>
        </p:txBody>
      </p:sp>
      <p:sp>
        <p:nvSpPr>
          <p:cNvPr id="484368" name="Text Box 16"/>
          <p:cNvSpPr txBox="1">
            <a:spLocks noChangeArrowheads="1"/>
          </p:cNvSpPr>
          <p:nvPr/>
        </p:nvSpPr>
        <p:spPr bwMode="auto">
          <a:xfrm>
            <a:off x="4648200" y="22098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00"/>
                </a:solidFill>
              </a:rPr>
              <a:t>FUEL</a:t>
            </a:r>
          </a:p>
        </p:txBody>
      </p:sp>
      <p:sp>
        <p:nvSpPr>
          <p:cNvPr id="484369" name="Text Box 17"/>
          <p:cNvSpPr txBox="1">
            <a:spLocks noChangeArrowheads="1"/>
          </p:cNvSpPr>
          <p:nvPr/>
        </p:nvSpPr>
        <p:spPr bwMode="auto">
          <a:xfrm>
            <a:off x="7543800" y="34290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00"/>
                </a:solidFill>
              </a:rPr>
              <a:t>EXHAUST</a:t>
            </a:r>
          </a:p>
        </p:txBody>
      </p:sp>
      <p:sp>
        <p:nvSpPr>
          <p:cNvPr id="484370" name="Text Box 18"/>
          <p:cNvSpPr txBox="1">
            <a:spLocks noChangeArrowheads="1"/>
          </p:cNvSpPr>
          <p:nvPr/>
        </p:nvSpPr>
        <p:spPr bwMode="auto">
          <a:xfrm>
            <a:off x="7620000" y="4648200"/>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50000"/>
              </a:spcBef>
              <a:spcAft>
                <a:spcPct val="0"/>
              </a:spcAft>
            </a:pPr>
            <a:r>
              <a:rPr lang="en-US" b="1">
                <a:solidFill>
                  <a:srgbClr val="FFFF00"/>
                </a:solidFill>
              </a:rPr>
              <a:t>POWER O/P</a:t>
            </a:r>
          </a:p>
        </p:txBody>
      </p:sp>
      <p:sp>
        <p:nvSpPr>
          <p:cNvPr id="484371" name="Text Box 19"/>
          <p:cNvSpPr txBox="1">
            <a:spLocks noChangeArrowheads="1"/>
          </p:cNvSpPr>
          <p:nvPr/>
        </p:nvSpPr>
        <p:spPr bwMode="auto">
          <a:xfrm>
            <a:off x="1203325" y="338455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a:solidFill>
                  <a:srgbClr val="FFFFFF"/>
                </a:solidFill>
              </a:rPr>
              <a:t>1</a:t>
            </a:r>
          </a:p>
        </p:txBody>
      </p:sp>
      <p:sp>
        <p:nvSpPr>
          <p:cNvPr id="484372" name="Text Box 20"/>
          <p:cNvSpPr txBox="1">
            <a:spLocks noChangeArrowheads="1"/>
          </p:cNvSpPr>
          <p:nvPr/>
        </p:nvSpPr>
        <p:spPr bwMode="auto">
          <a:xfrm>
            <a:off x="3032125" y="368935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a:solidFill>
                  <a:srgbClr val="FFFFFF"/>
                </a:solidFill>
              </a:rPr>
              <a:t>2</a:t>
            </a:r>
          </a:p>
        </p:txBody>
      </p:sp>
      <p:sp>
        <p:nvSpPr>
          <p:cNvPr id="484373" name="Text Box 21"/>
          <p:cNvSpPr txBox="1">
            <a:spLocks noChangeArrowheads="1"/>
          </p:cNvSpPr>
          <p:nvPr/>
        </p:nvSpPr>
        <p:spPr bwMode="auto">
          <a:xfrm>
            <a:off x="6613525" y="323215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a:solidFill>
                  <a:srgbClr val="FFFFFF"/>
                </a:solidFill>
              </a:rPr>
              <a:t>3</a:t>
            </a:r>
          </a:p>
        </p:txBody>
      </p:sp>
      <p:sp>
        <p:nvSpPr>
          <p:cNvPr id="484374" name="Text Box 22"/>
          <p:cNvSpPr txBox="1">
            <a:spLocks noChangeArrowheads="1"/>
          </p:cNvSpPr>
          <p:nvPr/>
        </p:nvSpPr>
        <p:spPr bwMode="auto">
          <a:xfrm>
            <a:off x="8747125" y="3765550"/>
            <a:ext cx="309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0" fontAlgn="base" hangingPunct="0">
              <a:spcBef>
                <a:spcPct val="0"/>
              </a:spcBef>
              <a:spcAft>
                <a:spcPct val="0"/>
              </a:spcAft>
            </a:pPr>
            <a:r>
              <a:rPr lang="en-US">
                <a:solidFill>
                  <a:srgbClr val="FFFFFF"/>
                </a:solidFill>
              </a:rPr>
              <a:t>4</a:t>
            </a:r>
          </a:p>
        </p:txBody>
      </p:sp>
      <p:sp>
        <p:nvSpPr>
          <p:cNvPr id="484375" name="Line 23"/>
          <p:cNvSpPr>
            <a:spLocks noChangeShapeType="1"/>
          </p:cNvSpPr>
          <p:nvPr/>
        </p:nvSpPr>
        <p:spPr bwMode="auto">
          <a:xfrm>
            <a:off x="6629400" y="320040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76" name="Line 24"/>
          <p:cNvSpPr>
            <a:spLocks noChangeShapeType="1"/>
          </p:cNvSpPr>
          <p:nvPr/>
        </p:nvSpPr>
        <p:spPr bwMode="auto">
          <a:xfrm>
            <a:off x="7543800" y="4495800"/>
            <a:ext cx="838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84377" name="Line 25"/>
          <p:cNvSpPr>
            <a:spLocks noChangeShapeType="1"/>
          </p:cNvSpPr>
          <p:nvPr/>
        </p:nvSpPr>
        <p:spPr bwMode="auto">
          <a:xfrm>
            <a:off x="7543800" y="4419600"/>
            <a:ext cx="838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2554" name="Line 26"/>
          <p:cNvSpPr>
            <a:spLocks noChangeShapeType="1"/>
          </p:cNvSpPr>
          <p:nvPr/>
        </p:nvSpPr>
        <p:spPr bwMode="auto">
          <a:xfrm rot="445885">
            <a:off x="8382000" y="44196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Tree>
    <p:extLst>
      <p:ext uri="{BB962C8B-B14F-4D97-AF65-F5344CB8AC3E}">
        <p14:creationId xmlns:p14="http://schemas.microsoft.com/office/powerpoint/2010/main" val="4086452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84355"/>
                                        </p:tgtEl>
                                        <p:attrNameLst>
                                          <p:attrName>style.visibility</p:attrName>
                                        </p:attrNameLst>
                                      </p:cBhvr>
                                      <p:to>
                                        <p:strVal val="visible"/>
                                      </p:to>
                                    </p:set>
                                    <p:animEffect transition="in" filter="checkerboard(across)">
                                      <p:cBhvr>
                                        <p:cTn id="7" dur="2000"/>
                                        <p:tgtEl>
                                          <p:spTgt spid="48435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84357"/>
                                        </p:tgtEl>
                                        <p:attrNameLst>
                                          <p:attrName>style.visibility</p:attrName>
                                        </p:attrNameLst>
                                      </p:cBhvr>
                                      <p:to>
                                        <p:strVal val="visible"/>
                                      </p:to>
                                    </p:set>
                                    <p:animEffect transition="in" filter="checkerboard(across)">
                                      <p:cBhvr>
                                        <p:cTn id="10" dur="500"/>
                                        <p:tgtEl>
                                          <p:spTgt spid="48435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84368"/>
                                        </p:tgtEl>
                                        <p:attrNameLst>
                                          <p:attrName>style.visibility</p:attrName>
                                        </p:attrNameLst>
                                      </p:cBhvr>
                                      <p:to>
                                        <p:strVal val="visible"/>
                                      </p:to>
                                    </p:set>
                                    <p:animEffect transition="in" filter="checkerboard(across)">
                                      <p:cBhvr>
                                        <p:cTn id="13" dur="500"/>
                                        <p:tgtEl>
                                          <p:spTgt spid="48436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484356"/>
                                        </p:tgtEl>
                                        <p:attrNameLst>
                                          <p:attrName>style.visibility</p:attrName>
                                        </p:attrNameLst>
                                      </p:cBhvr>
                                      <p:to>
                                        <p:strVal val="visible"/>
                                      </p:to>
                                    </p:set>
                                    <p:animEffect transition="in" filter="checkerboard(across)">
                                      <p:cBhvr>
                                        <p:cTn id="16" dur="500"/>
                                        <p:tgtEl>
                                          <p:spTgt spid="484356"/>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484360"/>
                                        </p:tgtEl>
                                        <p:attrNameLst>
                                          <p:attrName>style.visibility</p:attrName>
                                        </p:attrNameLst>
                                      </p:cBhvr>
                                      <p:to>
                                        <p:strVal val="visible"/>
                                      </p:to>
                                    </p:set>
                                    <p:animEffect transition="in" filter="barn(inHorizontal)">
                                      <p:cBhvr>
                                        <p:cTn id="19" dur="500"/>
                                        <p:tgtEl>
                                          <p:spTgt spid="484360"/>
                                        </p:tgtEl>
                                      </p:cBhvr>
                                    </p:animEffect>
                                  </p:childTnLst>
                                </p:cTn>
                              </p:par>
                              <p:par>
                                <p:cTn id="20" presetID="16" presetClass="entr" presetSubtype="26" fill="hold" grpId="0" nodeType="withEffect">
                                  <p:stCondLst>
                                    <p:cond delay="0"/>
                                  </p:stCondLst>
                                  <p:childTnLst>
                                    <p:set>
                                      <p:cBhvr>
                                        <p:cTn id="21" dur="1" fill="hold">
                                          <p:stCondLst>
                                            <p:cond delay="0"/>
                                          </p:stCondLst>
                                        </p:cTn>
                                        <p:tgtEl>
                                          <p:spTgt spid="484361"/>
                                        </p:tgtEl>
                                        <p:attrNameLst>
                                          <p:attrName>style.visibility</p:attrName>
                                        </p:attrNameLst>
                                      </p:cBhvr>
                                      <p:to>
                                        <p:strVal val="visible"/>
                                      </p:to>
                                    </p:set>
                                    <p:animEffect transition="in" filter="barn(inHorizontal)">
                                      <p:cBhvr>
                                        <p:cTn id="22" dur="500"/>
                                        <p:tgtEl>
                                          <p:spTgt spid="484361"/>
                                        </p:tgtEl>
                                      </p:cBhvr>
                                    </p:animEffect>
                                  </p:childTnLst>
                                </p:cTn>
                              </p:par>
                              <p:par>
                                <p:cTn id="23" presetID="16" presetClass="entr" presetSubtype="26" fill="hold" grpId="0" nodeType="withEffect">
                                  <p:stCondLst>
                                    <p:cond delay="0"/>
                                  </p:stCondLst>
                                  <p:childTnLst>
                                    <p:set>
                                      <p:cBhvr>
                                        <p:cTn id="24" dur="1" fill="hold">
                                          <p:stCondLst>
                                            <p:cond delay="0"/>
                                          </p:stCondLst>
                                        </p:cTn>
                                        <p:tgtEl>
                                          <p:spTgt spid="484377"/>
                                        </p:tgtEl>
                                        <p:attrNameLst>
                                          <p:attrName>style.visibility</p:attrName>
                                        </p:attrNameLst>
                                      </p:cBhvr>
                                      <p:to>
                                        <p:strVal val="visible"/>
                                      </p:to>
                                    </p:set>
                                    <p:animEffect transition="in" filter="barn(inHorizontal)">
                                      <p:cBhvr>
                                        <p:cTn id="25" dur="500"/>
                                        <p:tgtEl>
                                          <p:spTgt spid="484377"/>
                                        </p:tgtEl>
                                      </p:cBhvr>
                                    </p:animEffect>
                                  </p:childTnLst>
                                </p:cTn>
                              </p:par>
                              <p:par>
                                <p:cTn id="26" presetID="16" presetClass="entr" presetSubtype="26" fill="hold" grpId="0" nodeType="withEffect">
                                  <p:stCondLst>
                                    <p:cond delay="0"/>
                                  </p:stCondLst>
                                  <p:childTnLst>
                                    <p:set>
                                      <p:cBhvr>
                                        <p:cTn id="27" dur="1" fill="hold">
                                          <p:stCondLst>
                                            <p:cond delay="0"/>
                                          </p:stCondLst>
                                        </p:cTn>
                                        <p:tgtEl>
                                          <p:spTgt spid="484376"/>
                                        </p:tgtEl>
                                        <p:attrNameLst>
                                          <p:attrName>style.visibility</p:attrName>
                                        </p:attrNameLst>
                                      </p:cBhvr>
                                      <p:to>
                                        <p:strVal val="visible"/>
                                      </p:to>
                                    </p:set>
                                    <p:animEffect transition="in" filter="barn(inHorizontal)">
                                      <p:cBhvr>
                                        <p:cTn id="28" dur="500"/>
                                        <p:tgtEl>
                                          <p:spTgt spid="484376"/>
                                        </p:tgtEl>
                                      </p:cBhvr>
                                    </p:animEffect>
                                  </p:childTnLst>
                                </p:cTn>
                              </p:par>
                              <p:par>
                                <p:cTn id="29" presetID="5" presetClass="entr" presetSubtype="10" fill="hold" nodeType="withEffect">
                                  <p:stCondLst>
                                    <p:cond delay="0"/>
                                  </p:stCondLst>
                                  <p:childTnLst>
                                    <p:set>
                                      <p:cBhvr>
                                        <p:cTn id="30" dur="1" fill="hold">
                                          <p:stCondLst>
                                            <p:cond delay="0"/>
                                          </p:stCondLst>
                                        </p:cTn>
                                        <p:tgtEl>
                                          <p:spTgt spid="484370"/>
                                        </p:tgtEl>
                                        <p:attrNameLst>
                                          <p:attrName>style.visibility</p:attrName>
                                        </p:attrNameLst>
                                      </p:cBhvr>
                                      <p:to>
                                        <p:strVal val="visible"/>
                                      </p:to>
                                    </p:set>
                                    <p:animEffect transition="in" filter="checkerboard(across)">
                                      <p:cBhvr>
                                        <p:cTn id="31" dur="500"/>
                                        <p:tgtEl>
                                          <p:spTgt spid="484370"/>
                                        </p:tgtEl>
                                      </p:cBhvr>
                                    </p:animEffect>
                                  </p:childTnLst>
                                </p:cTn>
                              </p:par>
                              <p:par>
                                <p:cTn id="32" presetID="2" presetClass="entr" presetSubtype="8" fill="hold" grpId="0" nodeType="withEffect">
                                  <p:stCondLst>
                                    <p:cond delay="0"/>
                                  </p:stCondLst>
                                  <p:childTnLst>
                                    <p:set>
                                      <p:cBhvr>
                                        <p:cTn id="33" dur="1" fill="hold">
                                          <p:stCondLst>
                                            <p:cond delay="0"/>
                                          </p:stCondLst>
                                        </p:cTn>
                                        <p:tgtEl>
                                          <p:spTgt spid="484362"/>
                                        </p:tgtEl>
                                        <p:attrNameLst>
                                          <p:attrName>style.visibility</p:attrName>
                                        </p:attrNameLst>
                                      </p:cBhvr>
                                      <p:to>
                                        <p:strVal val="visible"/>
                                      </p:to>
                                    </p:set>
                                    <p:anim calcmode="lin" valueType="num">
                                      <p:cBhvr additive="base">
                                        <p:cTn id="34" dur="500" fill="hold"/>
                                        <p:tgtEl>
                                          <p:spTgt spid="484362"/>
                                        </p:tgtEl>
                                        <p:attrNameLst>
                                          <p:attrName>ppt_x</p:attrName>
                                        </p:attrNameLst>
                                      </p:cBhvr>
                                      <p:tavLst>
                                        <p:tav tm="0">
                                          <p:val>
                                            <p:strVal val="0-#ppt_w/2"/>
                                          </p:val>
                                        </p:tav>
                                        <p:tav tm="100000">
                                          <p:val>
                                            <p:strVal val="#ppt_x"/>
                                          </p:val>
                                        </p:tav>
                                      </p:tavLst>
                                    </p:anim>
                                    <p:anim calcmode="lin" valueType="num">
                                      <p:cBhvr additive="base">
                                        <p:cTn id="35" dur="500" fill="hold"/>
                                        <p:tgtEl>
                                          <p:spTgt spid="484362"/>
                                        </p:tgtEl>
                                        <p:attrNameLst>
                                          <p:attrName>ppt_y</p:attrName>
                                        </p:attrNameLst>
                                      </p:cBhvr>
                                      <p:tavLst>
                                        <p:tav tm="0">
                                          <p:val>
                                            <p:strVal val="#ppt_y"/>
                                          </p:val>
                                        </p:tav>
                                        <p:tav tm="100000">
                                          <p:val>
                                            <p:strVal val="#ppt_y"/>
                                          </p:val>
                                        </p:tav>
                                      </p:tavLst>
                                    </p:anim>
                                  </p:childTnLst>
                                </p:cTn>
                              </p:par>
                              <p:par>
                                <p:cTn id="36" presetID="5" presetClass="entr" presetSubtype="10" fill="hold" grpId="0" nodeType="withEffect">
                                  <p:stCondLst>
                                    <p:cond delay="0"/>
                                  </p:stCondLst>
                                  <p:childTnLst>
                                    <p:set>
                                      <p:cBhvr>
                                        <p:cTn id="37" dur="1" fill="hold">
                                          <p:stCondLst>
                                            <p:cond delay="0"/>
                                          </p:stCondLst>
                                        </p:cTn>
                                        <p:tgtEl>
                                          <p:spTgt spid="484372"/>
                                        </p:tgtEl>
                                        <p:attrNameLst>
                                          <p:attrName>style.visibility</p:attrName>
                                        </p:attrNameLst>
                                      </p:cBhvr>
                                      <p:to>
                                        <p:strVal val="visible"/>
                                      </p:to>
                                    </p:set>
                                    <p:animEffect transition="in" filter="checkerboard(across)">
                                      <p:cBhvr>
                                        <p:cTn id="38" dur="500"/>
                                        <p:tgtEl>
                                          <p:spTgt spid="484372"/>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484367"/>
                                        </p:tgtEl>
                                        <p:attrNameLst>
                                          <p:attrName>style.visibility</p:attrName>
                                        </p:attrNameLst>
                                      </p:cBhvr>
                                      <p:to>
                                        <p:strVal val="visible"/>
                                      </p:to>
                                    </p:set>
                                    <p:animEffect transition="in" filter="checkerboard(across)">
                                      <p:cBhvr>
                                        <p:cTn id="41" dur="500"/>
                                        <p:tgtEl>
                                          <p:spTgt spid="484367"/>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484371"/>
                                        </p:tgtEl>
                                        <p:attrNameLst>
                                          <p:attrName>style.visibility</p:attrName>
                                        </p:attrNameLst>
                                      </p:cBhvr>
                                      <p:to>
                                        <p:strVal val="visible"/>
                                      </p:to>
                                    </p:set>
                                    <p:animEffect transition="in" filter="checkerboard(across)">
                                      <p:cBhvr>
                                        <p:cTn id="44" dur="500"/>
                                        <p:tgtEl>
                                          <p:spTgt spid="484371"/>
                                        </p:tgtEl>
                                      </p:cBhvr>
                                    </p:animEffect>
                                  </p:childTnLst>
                                </p:cTn>
                              </p:par>
                              <p:par>
                                <p:cTn id="45" presetID="2" presetClass="entr" presetSubtype="4" fill="hold" grpId="0" nodeType="withEffect">
                                  <p:stCondLst>
                                    <p:cond delay="0"/>
                                  </p:stCondLst>
                                  <p:childTnLst>
                                    <p:set>
                                      <p:cBhvr>
                                        <p:cTn id="46" dur="1" fill="hold">
                                          <p:stCondLst>
                                            <p:cond delay="0"/>
                                          </p:stCondLst>
                                        </p:cTn>
                                        <p:tgtEl>
                                          <p:spTgt spid="484363"/>
                                        </p:tgtEl>
                                        <p:attrNameLst>
                                          <p:attrName>style.visibility</p:attrName>
                                        </p:attrNameLst>
                                      </p:cBhvr>
                                      <p:to>
                                        <p:strVal val="visible"/>
                                      </p:to>
                                    </p:set>
                                    <p:anim calcmode="lin" valueType="num">
                                      <p:cBhvr additive="base">
                                        <p:cTn id="47" dur="500" fill="hold"/>
                                        <p:tgtEl>
                                          <p:spTgt spid="484363"/>
                                        </p:tgtEl>
                                        <p:attrNameLst>
                                          <p:attrName>ppt_x</p:attrName>
                                        </p:attrNameLst>
                                      </p:cBhvr>
                                      <p:tavLst>
                                        <p:tav tm="0">
                                          <p:val>
                                            <p:strVal val="#ppt_x"/>
                                          </p:val>
                                        </p:tav>
                                        <p:tav tm="100000">
                                          <p:val>
                                            <p:strVal val="#ppt_x"/>
                                          </p:val>
                                        </p:tav>
                                      </p:tavLst>
                                    </p:anim>
                                    <p:anim calcmode="lin" valueType="num">
                                      <p:cBhvr additive="base">
                                        <p:cTn id="48" dur="500" fill="hold"/>
                                        <p:tgtEl>
                                          <p:spTgt spid="484363"/>
                                        </p:tgtEl>
                                        <p:attrNameLst>
                                          <p:attrName>ppt_y</p:attrName>
                                        </p:attrNameLst>
                                      </p:cBhvr>
                                      <p:tavLst>
                                        <p:tav tm="0">
                                          <p:val>
                                            <p:strVal val="1+#ppt_h/2"/>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84364"/>
                                        </p:tgtEl>
                                        <p:attrNameLst>
                                          <p:attrName>style.visibility</p:attrName>
                                        </p:attrNameLst>
                                      </p:cBhvr>
                                      <p:to>
                                        <p:strVal val="visible"/>
                                      </p:to>
                                    </p:set>
                                    <p:anim calcmode="lin" valueType="num">
                                      <p:cBhvr additive="base">
                                        <p:cTn id="51" dur="500" fill="hold"/>
                                        <p:tgtEl>
                                          <p:spTgt spid="484364"/>
                                        </p:tgtEl>
                                        <p:attrNameLst>
                                          <p:attrName>ppt_x</p:attrName>
                                        </p:attrNameLst>
                                      </p:cBhvr>
                                      <p:tavLst>
                                        <p:tav tm="0">
                                          <p:val>
                                            <p:strVal val="0-#ppt_w/2"/>
                                          </p:val>
                                        </p:tav>
                                        <p:tav tm="100000">
                                          <p:val>
                                            <p:strVal val="#ppt_x"/>
                                          </p:val>
                                        </p:tav>
                                      </p:tavLst>
                                    </p:anim>
                                    <p:anim calcmode="lin" valueType="num">
                                      <p:cBhvr additive="base">
                                        <p:cTn id="52" dur="500" fill="hold"/>
                                        <p:tgtEl>
                                          <p:spTgt spid="484364"/>
                                        </p:tgtEl>
                                        <p:attrNameLst>
                                          <p:attrName>ppt_y</p:attrName>
                                        </p:attrNameLst>
                                      </p:cBhvr>
                                      <p:tavLst>
                                        <p:tav tm="0">
                                          <p:val>
                                            <p:strVal val="#ppt_y"/>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484365"/>
                                        </p:tgtEl>
                                        <p:attrNameLst>
                                          <p:attrName>style.visibility</p:attrName>
                                        </p:attrNameLst>
                                      </p:cBhvr>
                                      <p:to>
                                        <p:strVal val="visible"/>
                                      </p:to>
                                    </p:set>
                                    <p:animEffect transition="in" filter="barn(inVertical)">
                                      <p:cBhvr>
                                        <p:cTn id="55" dur="500"/>
                                        <p:tgtEl>
                                          <p:spTgt spid="484365"/>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484373"/>
                                        </p:tgtEl>
                                        <p:attrNameLst>
                                          <p:attrName>style.visibility</p:attrName>
                                        </p:attrNameLst>
                                      </p:cBhvr>
                                      <p:to>
                                        <p:strVal val="visible"/>
                                      </p:to>
                                    </p:set>
                                    <p:animEffect transition="in" filter="checkerboard(across)">
                                      <p:cBhvr>
                                        <p:cTn id="58" dur="500"/>
                                        <p:tgtEl>
                                          <p:spTgt spid="484373"/>
                                        </p:tgtEl>
                                      </p:cBhvr>
                                    </p:animEffect>
                                  </p:childTnLst>
                                </p:cTn>
                              </p:par>
                              <p:par>
                                <p:cTn id="59" presetID="16" presetClass="entr" presetSubtype="26" fill="hold" grpId="0" nodeType="withEffect">
                                  <p:stCondLst>
                                    <p:cond delay="0"/>
                                  </p:stCondLst>
                                  <p:childTnLst>
                                    <p:set>
                                      <p:cBhvr>
                                        <p:cTn id="60" dur="1" fill="hold">
                                          <p:stCondLst>
                                            <p:cond delay="0"/>
                                          </p:stCondLst>
                                        </p:cTn>
                                        <p:tgtEl>
                                          <p:spTgt spid="484375"/>
                                        </p:tgtEl>
                                        <p:attrNameLst>
                                          <p:attrName>style.visibility</p:attrName>
                                        </p:attrNameLst>
                                      </p:cBhvr>
                                      <p:to>
                                        <p:strVal val="visible"/>
                                      </p:to>
                                    </p:set>
                                    <p:animEffect transition="in" filter="barn(inHorizontal)">
                                      <p:cBhvr>
                                        <p:cTn id="61" dur="500"/>
                                        <p:tgtEl>
                                          <p:spTgt spid="484375"/>
                                        </p:tgtEl>
                                      </p:cBhvr>
                                    </p:animEffect>
                                  </p:childTnLst>
                                </p:cTn>
                              </p:par>
                              <p:par>
                                <p:cTn id="62" presetID="16" presetClass="entr" presetSubtype="26" fill="hold" grpId="0" nodeType="withEffect">
                                  <p:stCondLst>
                                    <p:cond delay="0"/>
                                  </p:stCondLst>
                                  <p:childTnLst>
                                    <p:set>
                                      <p:cBhvr>
                                        <p:cTn id="63" dur="1" fill="hold">
                                          <p:stCondLst>
                                            <p:cond delay="0"/>
                                          </p:stCondLst>
                                        </p:cTn>
                                        <p:tgtEl>
                                          <p:spTgt spid="484369"/>
                                        </p:tgtEl>
                                        <p:attrNameLst>
                                          <p:attrName>style.visibility</p:attrName>
                                        </p:attrNameLst>
                                      </p:cBhvr>
                                      <p:to>
                                        <p:strVal val="visible"/>
                                      </p:to>
                                    </p:set>
                                    <p:animEffect transition="in" filter="barn(inHorizontal)">
                                      <p:cBhvr>
                                        <p:cTn id="64" dur="500"/>
                                        <p:tgtEl>
                                          <p:spTgt spid="484369"/>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484374"/>
                                        </p:tgtEl>
                                        <p:attrNameLst>
                                          <p:attrName>style.visibility</p:attrName>
                                        </p:attrNameLst>
                                      </p:cBhvr>
                                      <p:to>
                                        <p:strVal val="visible"/>
                                      </p:to>
                                    </p:set>
                                    <p:animEffect transition="in" filter="checkerboard(across)">
                                      <p:cBhvr>
                                        <p:cTn id="67" dur="500"/>
                                        <p:tgtEl>
                                          <p:spTgt spid="484374"/>
                                        </p:tgtEl>
                                      </p:cBhvr>
                                    </p:animEffect>
                                  </p:childTnLst>
                                </p:cTn>
                              </p:par>
                              <p:par>
                                <p:cTn id="68" presetID="16" presetClass="entr" presetSubtype="26" fill="hold" grpId="0" nodeType="withEffect">
                                  <p:stCondLst>
                                    <p:cond delay="0"/>
                                  </p:stCondLst>
                                  <p:childTnLst>
                                    <p:set>
                                      <p:cBhvr>
                                        <p:cTn id="69" dur="1" fill="hold">
                                          <p:stCondLst>
                                            <p:cond delay="0"/>
                                          </p:stCondLst>
                                        </p:cTn>
                                        <p:tgtEl>
                                          <p:spTgt spid="484366"/>
                                        </p:tgtEl>
                                        <p:attrNameLst>
                                          <p:attrName>style.visibility</p:attrName>
                                        </p:attrNameLst>
                                      </p:cBhvr>
                                      <p:to>
                                        <p:strVal val="visible"/>
                                      </p:to>
                                    </p:set>
                                    <p:animEffect transition="in" filter="barn(inHorizontal)">
                                      <p:cBhvr>
                                        <p:cTn id="70" dur="500"/>
                                        <p:tgtEl>
                                          <p:spTgt spid="484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animBg="1"/>
      <p:bldP spid="484356" grpId="0" animBg="1"/>
      <p:bldP spid="484357" grpId="0" animBg="1"/>
      <p:bldP spid="484360" grpId="0" animBg="1"/>
      <p:bldP spid="484361" grpId="0" animBg="1"/>
      <p:bldP spid="484362" grpId="0" animBg="1"/>
      <p:bldP spid="484363" grpId="0" animBg="1"/>
      <p:bldP spid="484364" grpId="0" animBg="1"/>
      <p:bldP spid="484365" grpId="0" animBg="1"/>
      <p:bldP spid="484366" grpId="0" animBg="1"/>
      <p:bldP spid="484367" grpId="0"/>
      <p:bldP spid="484368" grpId="0"/>
      <p:bldP spid="484369" grpId="0"/>
      <p:bldP spid="484371" grpId="0"/>
      <p:bldP spid="484372" grpId="0"/>
      <p:bldP spid="484373" grpId="0"/>
      <p:bldP spid="484374" grpId="0"/>
      <p:bldP spid="484375" grpId="0" animBg="1"/>
      <p:bldP spid="484376" grpId="0" animBg="1"/>
      <p:bldP spid="48437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pPr algn="ctr" eaLnBrk="1" hangingPunct="1">
              <a:defRPr/>
            </a:pPr>
            <a:r>
              <a:rPr lang="en-US">
                <a:solidFill>
                  <a:srgbClr val="FFFF00"/>
                </a:solidFill>
              </a:rPr>
              <a:t>WHAT IS PROPULSION</a:t>
            </a:r>
          </a:p>
        </p:txBody>
      </p:sp>
      <p:sp>
        <p:nvSpPr>
          <p:cNvPr id="501763" name="Rectangle 3"/>
          <p:cNvSpPr>
            <a:spLocks noGrp="1" noChangeArrowheads="1"/>
          </p:cNvSpPr>
          <p:nvPr>
            <p:ph type="body" idx="1"/>
          </p:nvPr>
        </p:nvSpPr>
        <p:spPr/>
        <p:txBody>
          <a:bodyPr/>
          <a:lstStyle/>
          <a:p>
            <a:pPr eaLnBrk="1" hangingPunct="1">
              <a:lnSpc>
                <a:spcPct val="150000"/>
              </a:lnSpc>
              <a:defRPr/>
            </a:pPr>
            <a:r>
              <a:rPr lang="en-US" sz="2800" dirty="0">
                <a:solidFill>
                  <a:srgbClr val="00FF00"/>
                </a:solidFill>
              </a:rPr>
              <a:t>PRO </a:t>
            </a:r>
            <a:r>
              <a:rPr lang="en-US" sz="2800" dirty="0"/>
              <a:t>–Before OR Forward</a:t>
            </a:r>
          </a:p>
          <a:p>
            <a:pPr eaLnBrk="1" hangingPunct="1">
              <a:lnSpc>
                <a:spcPct val="150000"/>
              </a:lnSpc>
              <a:defRPr/>
            </a:pPr>
            <a:r>
              <a:rPr lang="en-US" sz="2800" dirty="0">
                <a:solidFill>
                  <a:srgbClr val="00FF00"/>
                </a:solidFill>
              </a:rPr>
              <a:t>PELLERE </a:t>
            </a:r>
            <a:r>
              <a:rPr lang="en-US" sz="2800" dirty="0"/>
              <a:t>–To push or drive an object</a:t>
            </a:r>
          </a:p>
          <a:p>
            <a:pPr eaLnBrk="1" hangingPunct="1">
              <a:lnSpc>
                <a:spcPct val="150000"/>
              </a:lnSpc>
              <a:defRPr/>
            </a:pPr>
            <a:r>
              <a:rPr lang="en-US" sz="2800" dirty="0">
                <a:solidFill>
                  <a:srgbClr val="00FF00"/>
                </a:solidFill>
              </a:rPr>
              <a:t>PROPULSION </a:t>
            </a:r>
            <a:r>
              <a:rPr lang="en-US" sz="2800" dirty="0"/>
              <a:t>–To push or drive an object forward</a:t>
            </a:r>
          </a:p>
        </p:txBody>
      </p:sp>
    </p:spTree>
    <p:extLst>
      <p:ext uri="{BB962C8B-B14F-4D97-AF65-F5344CB8AC3E}">
        <p14:creationId xmlns:p14="http://schemas.microsoft.com/office/powerpoint/2010/main" val="307009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body" idx="1"/>
          </p:nvPr>
        </p:nvSpPr>
        <p:spPr>
          <a:xfrm>
            <a:off x="990600" y="1905000"/>
            <a:ext cx="7772400" cy="3048000"/>
          </a:xfrm>
        </p:spPr>
        <p:txBody>
          <a:bodyPr/>
          <a:lstStyle/>
          <a:p>
            <a:pPr algn="just" eaLnBrk="1" hangingPunct="1">
              <a:lnSpc>
                <a:spcPct val="150000"/>
              </a:lnSpc>
              <a:defRPr/>
            </a:pPr>
            <a:r>
              <a:rPr lang="en-US" sz="2800" b="1" dirty="0">
                <a:solidFill>
                  <a:srgbClr val="FFFF00"/>
                </a:solidFill>
                <a:effectLst/>
              </a:rPr>
              <a:t>TURBO-JET </a:t>
            </a:r>
          </a:p>
          <a:p>
            <a:pPr algn="just" eaLnBrk="1" hangingPunct="1">
              <a:lnSpc>
                <a:spcPct val="150000"/>
              </a:lnSpc>
              <a:defRPr/>
            </a:pPr>
            <a:r>
              <a:rPr lang="en-US" sz="2800" b="1" dirty="0">
                <a:solidFill>
                  <a:srgbClr val="FFFF00"/>
                </a:solidFill>
                <a:effectLst/>
              </a:rPr>
              <a:t>TURBOPROP</a:t>
            </a:r>
          </a:p>
          <a:p>
            <a:pPr algn="just" eaLnBrk="1" hangingPunct="1">
              <a:lnSpc>
                <a:spcPct val="150000"/>
              </a:lnSpc>
              <a:defRPr/>
            </a:pPr>
            <a:r>
              <a:rPr lang="en-US" sz="2800" b="1" dirty="0">
                <a:solidFill>
                  <a:srgbClr val="FFFF00"/>
                </a:solidFill>
                <a:effectLst/>
              </a:rPr>
              <a:t>TURBOFAN</a:t>
            </a:r>
          </a:p>
          <a:p>
            <a:pPr algn="just" eaLnBrk="1" hangingPunct="1">
              <a:lnSpc>
                <a:spcPct val="150000"/>
              </a:lnSpc>
              <a:defRPr/>
            </a:pPr>
            <a:r>
              <a:rPr lang="en-US" sz="2800" b="1" dirty="0">
                <a:solidFill>
                  <a:srgbClr val="FFFF00"/>
                </a:solidFill>
                <a:effectLst/>
              </a:rPr>
              <a:t>TURBOSHAFT</a:t>
            </a:r>
          </a:p>
          <a:p>
            <a:pPr algn="just" eaLnBrk="1" hangingPunct="1">
              <a:lnSpc>
                <a:spcPct val="150000"/>
              </a:lnSpc>
              <a:defRPr/>
            </a:pPr>
            <a:r>
              <a:rPr lang="en-US" sz="2800" b="1" dirty="0">
                <a:solidFill>
                  <a:srgbClr val="FFFF00"/>
                </a:solidFill>
                <a:effectLst/>
              </a:rPr>
              <a:t>PROPFAN</a:t>
            </a:r>
          </a:p>
        </p:txBody>
      </p:sp>
      <p:sp>
        <p:nvSpPr>
          <p:cNvPr id="29699" name="AutoShape 3"/>
          <p:cNvSpPr>
            <a:spLocks noChangeArrowheads="1"/>
          </p:cNvSpPr>
          <p:nvPr/>
        </p:nvSpPr>
        <p:spPr bwMode="auto">
          <a:xfrm>
            <a:off x="3733800" y="1295400"/>
            <a:ext cx="304800" cy="76200"/>
          </a:xfrm>
          <a:prstGeom prst="rightArrow">
            <a:avLst>
              <a:gd name="adj1" fmla="val 50000"/>
              <a:gd name="adj2" fmla="val 10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9700" name="AutoShape 4"/>
          <p:cNvSpPr>
            <a:spLocks noChangeArrowheads="1"/>
          </p:cNvSpPr>
          <p:nvPr/>
        </p:nvSpPr>
        <p:spPr bwMode="auto">
          <a:xfrm>
            <a:off x="3581400" y="1219200"/>
            <a:ext cx="533400" cy="304800"/>
          </a:xfrm>
          <a:prstGeom prst="rightArrow">
            <a:avLst>
              <a:gd name="adj1" fmla="val 50000"/>
              <a:gd name="adj2" fmla="val 437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9701" name="Text Box 5"/>
          <p:cNvSpPr txBox="1">
            <a:spLocks noChangeArrowheads="1"/>
          </p:cNvSpPr>
          <p:nvPr/>
        </p:nvSpPr>
        <p:spPr bwMode="auto">
          <a:xfrm>
            <a:off x="1447800" y="974725"/>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spcBef>
                <a:spcPct val="50000"/>
              </a:spcBef>
            </a:pPr>
            <a:r>
              <a:rPr lang="en-US" sz="2400" b="1" u="sng">
                <a:solidFill>
                  <a:srgbClr val="FFFF00"/>
                </a:solidFill>
                <a:latin typeface="Arial" charset="0"/>
              </a:rPr>
              <a:t>TYPES OF GAS TURBINE ENGINES</a:t>
            </a:r>
          </a:p>
        </p:txBody>
      </p:sp>
    </p:spTree>
    <p:extLst>
      <p:ext uri="{BB962C8B-B14F-4D97-AF65-F5344CB8AC3E}">
        <p14:creationId xmlns:p14="http://schemas.microsoft.com/office/powerpoint/2010/main" val="118627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3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33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33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33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33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1676400" y="304800"/>
            <a:ext cx="6629400" cy="609600"/>
          </a:xfrm>
        </p:spPr>
        <p:txBody>
          <a:bodyPr/>
          <a:lstStyle/>
          <a:p>
            <a:pPr algn="ctr" eaLnBrk="1" hangingPunct="1">
              <a:defRPr/>
            </a:pPr>
            <a:r>
              <a:rPr lang="en-US" sz="2400" u="sng">
                <a:solidFill>
                  <a:srgbClr val="FFFF00"/>
                </a:solidFill>
              </a:rPr>
              <a:t>OPERATING RANGE OF DIFFERENT </a:t>
            </a:r>
            <a:br>
              <a:rPr lang="en-US" sz="2400" u="sng">
                <a:solidFill>
                  <a:srgbClr val="FFFF00"/>
                </a:solidFill>
              </a:rPr>
            </a:br>
            <a:r>
              <a:rPr lang="en-US" sz="2400" u="sng">
                <a:solidFill>
                  <a:srgbClr val="FFFF00"/>
                </a:solidFill>
              </a:rPr>
              <a:t>GAS TURBINE ENGINES</a:t>
            </a:r>
          </a:p>
        </p:txBody>
      </p:sp>
      <p:pic>
        <p:nvPicPr>
          <p:cNvPr id="80899" name="Picture 3" descr="OPERA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886" r="27255" b="5380"/>
          <a:stretch>
            <a:fillRect/>
          </a:stretch>
        </p:blipFill>
        <p:spPr>
          <a:xfrm>
            <a:off x="990600" y="1219200"/>
            <a:ext cx="7848600" cy="5524500"/>
          </a:xfrm>
        </p:spPr>
      </p:pic>
    </p:spTree>
    <p:extLst>
      <p:ext uri="{BB962C8B-B14F-4D97-AF65-F5344CB8AC3E}">
        <p14:creationId xmlns:p14="http://schemas.microsoft.com/office/powerpoint/2010/main" val="262130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body" idx="1"/>
          </p:nvPr>
        </p:nvSpPr>
        <p:spPr>
          <a:xfrm>
            <a:off x="838200" y="1905000"/>
            <a:ext cx="8001000" cy="4495800"/>
          </a:xfrm>
        </p:spPr>
        <p:txBody>
          <a:bodyPr/>
          <a:lstStyle/>
          <a:p>
            <a:pPr algn="ctr" eaLnBrk="1" hangingPunct="1">
              <a:buFont typeface="Wingdings" pitchFamily="2" charset="2"/>
              <a:buNone/>
              <a:defRPr/>
            </a:pPr>
            <a:endParaRPr lang="en-US" sz="2400" b="1" dirty="0">
              <a:solidFill>
                <a:srgbClr val="FFFF00"/>
              </a:solidFill>
            </a:endParaRPr>
          </a:p>
          <a:p>
            <a:pPr lvl="1" algn="just" eaLnBrk="1" hangingPunct="1">
              <a:buClr>
                <a:srgbClr val="FFFF00"/>
              </a:buClr>
              <a:buFont typeface="Wingdings" pitchFamily="2" charset="2"/>
              <a:buChar char="§"/>
              <a:defRPr/>
            </a:pPr>
            <a:r>
              <a:rPr lang="en-US" sz="2000" b="1" dirty="0">
                <a:solidFill>
                  <a:srgbClr val="FFFF00"/>
                </a:solidFill>
              </a:rPr>
              <a:t> IT DERIVES ITS THRUST BY </a:t>
            </a:r>
            <a:r>
              <a:rPr lang="en-US" sz="2000" b="1" dirty="0">
                <a:solidFill>
                  <a:srgbClr val="00FF00"/>
                </a:solidFill>
              </a:rPr>
              <a:t>HIGHLY ACCELERATING A SMALL MASS OF AIR BY EXPANDING THE GASES THROUGH THE NOZZLE</a:t>
            </a:r>
          </a:p>
          <a:p>
            <a:pPr lvl="1" algn="just" eaLnBrk="1" hangingPunct="1">
              <a:buClr>
                <a:srgbClr val="FFFF00"/>
              </a:buClr>
              <a:buFont typeface="Wingdings" pitchFamily="2" charset="2"/>
              <a:buNone/>
              <a:defRPr/>
            </a:pPr>
            <a:endParaRPr lang="en-US" sz="2000" b="1" dirty="0">
              <a:solidFill>
                <a:srgbClr val="00FF00"/>
              </a:solidFill>
            </a:endParaRPr>
          </a:p>
          <a:p>
            <a:pPr lvl="1" algn="just" eaLnBrk="1" hangingPunct="1">
              <a:buClr>
                <a:srgbClr val="FFFF00"/>
              </a:buClr>
              <a:buFont typeface="Wingdings" pitchFamily="2" charset="2"/>
              <a:buChar char="§"/>
              <a:defRPr/>
            </a:pPr>
            <a:r>
              <a:rPr lang="en-US" sz="2000" b="1" dirty="0">
                <a:solidFill>
                  <a:srgbClr val="FFFF00"/>
                </a:solidFill>
              </a:rPr>
              <a:t> TO OBTAIN HIGH VELOCITY THE TURBINE IS DESIGNED TO EXTRACT ONLY ENOUGH POWER  FROM THE HOT GASES TO DRIVE THE COMPRESSOR AND THE ENGINE ACCESSORIES</a:t>
            </a:r>
          </a:p>
          <a:p>
            <a:pPr lvl="1" algn="just" eaLnBrk="1" hangingPunct="1">
              <a:buClr>
                <a:srgbClr val="FFFF00"/>
              </a:buClr>
              <a:buFont typeface="Wingdings" pitchFamily="2" charset="2"/>
              <a:buChar char="§"/>
              <a:defRPr/>
            </a:pPr>
            <a:endParaRPr lang="en-US" sz="2000" b="1" dirty="0">
              <a:solidFill>
                <a:srgbClr val="FFFF00"/>
              </a:solidFill>
            </a:endParaRPr>
          </a:p>
          <a:p>
            <a:pPr lvl="1" algn="just" eaLnBrk="1" hangingPunct="1">
              <a:buClr>
                <a:srgbClr val="FFFF00"/>
              </a:buClr>
              <a:buFont typeface="Wingdings" pitchFamily="2" charset="2"/>
              <a:buChar char="§"/>
              <a:defRPr/>
            </a:pPr>
            <a:r>
              <a:rPr lang="en-US" sz="2000" b="1" dirty="0">
                <a:solidFill>
                  <a:srgbClr val="FFFF00"/>
                </a:solidFill>
              </a:rPr>
              <a:t> REST IS CONVERTED INTO KINETIC ENERGY OF THE EXHAUST.</a:t>
            </a:r>
          </a:p>
        </p:txBody>
      </p:sp>
      <p:sp>
        <p:nvSpPr>
          <p:cNvPr id="30723" name="Text Box 3"/>
          <p:cNvSpPr txBox="1">
            <a:spLocks noChangeArrowheads="1"/>
          </p:cNvSpPr>
          <p:nvPr/>
        </p:nvSpPr>
        <p:spPr bwMode="auto">
          <a:xfrm>
            <a:off x="2819400" y="1081088"/>
            <a:ext cx="403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sz="2800" b="1" u="sng">
                <a:solidFill>
                  <a:srgbClr val="FFFF00"/>
                </a:solidFill>
                <a:latin typeface="Arial" charset="0"/>
              </a:rPr>
              <a:t>TURBOJET ENGINE</a:t>
            </a:r>
          </a:p>
        </p:txBody>
      </p:sp>
    </p:spTree>
    <p:extLst>
      <p:ext uri="{BB962C8B-B14F-4D97-AF65-F5344CB8AC3E}">
        <p14:creationId xmlns:p14="http://schemas.microsoft.com/office/powerpoint/2010/main" val="403183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917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91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TURBOJET</a:t>
            </a:r>
            <a:endParaRPr lang="en-IN" dirty="0"/>
          </a:p>
        </p:txBody>
      </p:sp>
      <p:pic>
        <p:nvPicPr>
          <p:cNvPr id="75778" name="Picture 2" descr="http://cs.stanford.edu/people/eroberts/courses/ww2/projects/jet-airplanes/turb.gif">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916832"/>
            <a:ext cx="4968552" cy="337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60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body" idx="1"/>
          </p:nvPr>
        </p:nvSpPr>
        <p:spPr>
          <a:xfrm>
            <a:off x="1905000" y="685800"/>
            <a:ext cx="4876800" cy="762000"/>
          </a:xfrm>
        </p:spPr>
        <p:txBody>
          <a:bodyPr/>
          <a:lstStyle/>
          <a:p>
            <a:pPr algn="ctr" eaLnBrk="1" hangingPunct="1">
              <a:buFont typeface="Wingdings" pitchFamily="2" charset="2"/>
              <a:buNone/>
              <a:defRPr/>
            </a:pPr>
            <a:r>
              <a:rPr lang="en-US" b="1" u="sng">
                <a:solidFill>
                  <a:srgbClr val="FFFF00"/>
                </a:solidFill>
              </a:rPr>
              <a:t>TURBOJET ENGINES</a:t>
            </a:r>
            <a:r>
              <a:rPr lang="en-US" b="1">
                <a:solidFill>
                  <a:srgbClr val="FFFF00"/>
                </a:solidFill>
              </a:rPr>
              <a:t> </a:t>
            </a:r>
          </a:p>
          <a:p>
            <a:pPr algn="ctr" eaLnBrk="1" hangingPunct="1">
              <a:buFont typeface="Wingdings" pitchFamily="2" charset="2"/>
              <a:buNone/>
              <a:defRPr/>
            </a:pPr>
            <a:endParaRPr lang="en-US" b="1">
              <a:solidFill>
                <a:srgbClr val="FFFF00"/>
              </a:solidFill>
            </a:endParaRP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8001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197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3456\Books\Vol2\FIGURES\2131\CUT1\2131FIG5.TIF"/>
          <p:cNvPicPr>
            <a:picLocks noChangeAspect="1" noChangeArrowheads="1"/>
          </p:cNvPicPr>
          <p:nvPr/>
        </p:nvPicPr>
        <p:blipFill>
          <a:blip r:embed="rId2">
            <a:lum contrast="22000"/>
            <a:extLst>
              <a:ext uri="{28A0092B-C50C-407E-A947-70E740481C1C}">
                <a14:useLocalDpi xmlns:a14="http://schemas.microsoft.com/office/drawing/2010/main" val="0"/>
              </a:ext>
            </a:extLst>
          </a:blip>
          <a:srcRect/>
          <a:stretch>
            <a:fillRect/>
          </a:stretch>
        </p:blipFill>
        <p:spPr bwMode="auto">
          <a:xfrm>
            <a:off x="990600" y="457200"/>
            <a:ext cx="7172325"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03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a:xfrm>
            <a:off x="1547664" y="457200"/>
            <a:ext cx="6224736" cy="838200"/>
          </a:xfrm>
        </p:spPr>
        <p:txBody>
          <a:bodyPr/>
          <a:lstStyle/>
          <a:p>
            <a:pPr algn="ctr" eaLnBrk="1" hangingPunct="1">
              <a:defRPr/>
            </a:pPr>
            <a:r>
              <a:rPr lang="en-US" sz="3600" dirty="0">
                <a:solidFill>
                  <a:srgbClr val="FFFF00"/>
                </a:solidFill>
                <a:effectLst/>
              </a:rPr>
              <a:t>TURBOJET ENGINE</a:t>
            </a:r>
            <a:br>
              <a:rPr lang="en-US" sz="3600" dirty="0">
                <a:solidFill>
                  <a:srgbClr val="FFFF00"/>
                </a:solidFill>
                <a:effectLst/>
              </a:rPr>
            </a:br>
            <a:r>
              <a:rPr lang="en-US" sz="3600" dirty="0">
                <a:solidFill>
                  <a:srgbClr val="FFFF00"/>
                </a:solidFill>
                <a:effectLst/>
              </a:rPr>
              <a:t>(centrifugal compressor)</a:t>
            </a:r>
          </a:p>
        </p:txBody>
      </p:sp>
      <p:pic>
        <p:nvPicPr>
          <p:cNvPr id="83971" name="Picture 3" descr="C:\Users\NASARA\Downloads\Turbojet_operation-_centrifugal_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925" y="1969576"/>
            <a:ext cx="6052435" cy="433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52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a:xfrm>
            <a:off x="1763688" y="457200"/>
            <a:ext cx="6008712" cy="838200"/>
          </a:xfrm>
        </p:spPr>
        <p:txBody>
          <a:bodyPr/>
          <a:lstStyle/>
          <a:p>
            <a:pPr algn="ctr" eaLnBrk="1" hangingPunct="1">
              <a:defRPr/>
            </a:pPr>
            <a:r>
              <a:rPr lang="en-US" sz="3600" dirty="0">
                <a:solidFill>
                  <a:srgbClr val="FFFF00"/>
                </a:solidFill>
                <a:effectLst/>
              </a:rPr>
              <a:t>TURBOJET ENGINE</a:t>
            </a:r>
            <a:br>
              <a:rPr lang="en-US" sz="3600" dirty="0">
                <a:solidFill>
                  <a:srgbClr val="FFFF00"/>
                </a:solidFill>
                <a:effectLst/>
              </a:rPr>
            </a:br>
            <a:r>
              <a:rPr lang="en-US" sz="3600" dirty="0">
                <a:solidFill>
                  <a:srgbClr val="FFFF00"/>
                </a:solidFill>
                <a:effectLst/>
              </a:rPr>
              <a:t>(Axial compressor)</a:t>
            </a:r>
          </a:p>
        </p:txBody>
      </p:sp>
      <p:pic>
        <p:nvPicPr>
          <p:cNvPr id="84994" name="Picture 2" descr="http://upload.wikimedia.org/wikipedia/commons/e/e3/Turbojet_operation-_axial_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76872"/>
            <a:ext cx="6750302" cy="414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80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2057400" y="457200"/>
            <a:ext cx="5715000" cy="838200"/>
          </a:xfrm>
        </p:spPr>
        <p:txBody>
          <a:bodyPr/>
          <a:lstStyle/>
          <a:p>
            <a:pPr eaLnBrk="1" hangingPunct="1">
              <a:defRPr/>
            </a:pPr>
            <a:r>
              <a:rPr lang="en-US" sz="3600" u="sng">
                <a:solidFill>
                  <a:srgbClr val="FFFF00"/>
                </a:solidFill>
              </a:rPr>
              <a:t>TURBOJET ENGINE</a:t>
            </a:r>
          </a:p>
        </p:txBody>
      </p:sp>
      <p:pic>
        <p:nvPicPr>
          <p:cNvPr id="75779" name="Picture 3" descr="turbojet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905000"/>
            <a:ext cx="8077200" cy="47244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8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Text Box 9"/>
          <p:cNvSpPr txBox="1">
            <a:spLocks noChangeArrowheads="1"/>
          </p:cNvSpPr>
          <p:nvPr/>
        </p:nvSpPr>
        <p:spPr bwMode="auto">
          <a:xfrm rot="-1236818">
            <a:off x="2286000" y="36576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n-US"/>
          </a:p>
        </p:txBody>
      </p:sp>
      <p:sp>
        <p:nvSpPr>
          <p:cNvPr id="561165" name="Line 13"/>
          <p:cNvSpPr>
            <a:spLocks noChangeShapeType="1"/>
          </p:cNvSpPr>
          <p:nvPr/>
        </p:nvSpPr>
        <p:spPr bwMode="auto">
          <a:xfrm flipH="1">
            <a:off x="2057400" y="4953000"/>
            <a:ext cx="16764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76804" name="Group 23"/>
          <p:cNvGrpSpPr>
            <a:grpSpLocks/>
          </p:cNvGrpSpPr>
          <p:nvPr/>
        </p:nvGrpSpPr>
        <p:grpSpPr bwMode="auto">
          <a:xfrm>
            <a:off x="461963" y="2057400"/>
            <a:ext cx="4664075" cy="4132263"/>
            <a:chOff x="902" y="1296"/>
            <a:chExt cx="2938" cy="2603"/>
          </a:xfrm>
        </p:grpSpPr>
        <p:sp>
          <p:nvSpPr>
            <p:cNvPr id="76812" name="Line 4"/>
            <p:cNvSpPr>
              <a:spLocks noChangeShapeType="1"/>
            </p:cNvSpPr>
            <p:nvPr/>
          </p:nvSpPr>
          <p:spPr bwMode="auto">
            <a:xfrm flipV="1">
              <a:off x="1296" y="1296"/>
              <a:ext cx="0" cy="43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13" name="Text Box 5"/>
            <p:cNvSpPr txBox="1">
              <a:spLocks noChangeArrowheads="1"/>
            </p:cNvSpPr>
            <p:nvPr/>
          </p:nvSpPr>
          <p:spPr bwMode="auto">
            <a:xfrm>
              <a:off x="902" y="2084"/>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t>P</a:t>
              </a:r>
            </a:p>
          </p:txBody>
        </p:sp>
        <p:sp>
          <p:nvSpPr>
            <p:cNvPr id="76814" name="Text Box 6"/>
            <p:cNvSpPr txBox="1">
              <a:spLocks noChangeArrowheads="1"/>
            </p:cNvSpPr>
            <p:nvPr/>
          </p:nvSpPr>
          <p:spPr bwMode="auto">
            <a:xfrm>
              <a:off x="2390" y="3668"/>
              <a:ext cx="2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t>V</a:t>
              </a:r>
            </a:p>
          </p:txBody>
        </p:sp>
        <p:grpSp>
          <p:nvGrpSpPr>
            <p:cNvPr id="76815" name="Group 22"/>
            <p:cNvGrpSpPr>
              <a:grpSpLocks/>
            </p:cNvGrpSpPr>
            <p:nvPr/>
          </p:nvGrpSpPr>
          <p:grpSpPr bwMode="auto">
            <a:xfrm>
              <a:off x="1296" y="1492"/>
              <a:ext cx="2544" cy="2012"/>
              <a:chOff x="1296" y="1492"/>
              <a:chExt cx="2544" cy="2012"/>
            </a:xfrm>
          </p:grpSpPr>
          <p:sp>
            <p:nvSpPr>
              <p:cNvPr id="76816" name="Text Box 10"/>
              <p:cNvSpPr txBox="1">
                <a:spLocks noChangeArrowheads="1"/>
              </p:cNvSpPr>
              <p:nvPr/>
            </p:nvSpPr>
            <p:spPr bwMode="auto">
              <a:xfrm rot="-6832113">
                <a:off x="1292" y="2320"/>
                <a:ext cx="5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b="1"/>
                  <a:t>comp</a:t>
                </a:r>
              </a:p>
            </p:txBody>
          </p:sp>
          <p:sp>
            <p:nvSpPr>
              <p:cNvPr id="76817" name="Text Box 11"/>
              <p:cNvSpPr txBox="1">
                <a:spLocks noChangeArrowheads="1"/>
              </p:cNvSpPr>
              <p:nvPr/>
            </p:nvSpPr>
            <p:spPr bwMode="auto">
              <a:xfrm rot="354369">
                <a:off x="1794" y="1492"/>
                <a:ext cx="5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b="1"/>
                  <a:t>comb</a:t>
                </a:r>
              </a:p>
            </p:txBody>
          </p:sp>
          <p:sp>
            <p:nvSpPr>
              <p:cNvPr id="76818" name="Text Box 12"/>
              <p:cNvSpPr txBox="1">
                <a:spLocks noChangeArrowheads="1"/>
              </p:cNvSpPr>
              <p:nvPr/>
            </p:nvSpPr>
            <p:spPr bwMode="auto">
              <a:xfrm rot="2867563">
                <a:off x="2544" y="2064"/>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b="1"/>
                  <a:t>exp</a:t>
                </a:r>
              </a:p>
            </p:txBody>
          </p:sp>
          <p:grpSp>
            <p:nvGrpSpPr>
              <p:cNvPr id="76819" name="Group 21"/>
              <p:cNvGrpSpPr>
                <a:grpSpLocks/>
              </p:cNvGrpSpPr>
              <p:nvPr/>
            </p:nvGrpSpPr>
            <p:grpSpPr bwMode="auto">
              <a:xfrm>
                <a:off x="1296" y="1680"/>
                <a:ext cx="2544" cy="1824"/>
                <a:chOff x="1296" y="1680"/>
                <a:chExt cx="2544" cy="1824"/>
              </a:xfrm>
            </p:grpSpPr>
            <p:sp>
              <p:nvSpPr>
                <p:cNvPr id="76822" name="Line 7"/>
                <p:cNvSpPr>
                  <a:spLocks noChangeShapeType="1"/>
                </p:cNvSpPr>
                <p:nvPr/>
              </p:nvSpPr>
              <p:spPr bwMode="auto">
                <a:xfrm>
                  <a:off x="1632" y="1872"/>
                  <a:ext cx="624"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3" name="Freeform 8"/>
                <p:cNvSpPr>
                  <a:spLocks/>
                </p:cNvSpPr>
                <p:nvPr/>
              </p:nvSpPr>
              <p:spPr bwMode="auto">
                <a:xfrm>
                  <a:off x="2256" y="1968"/>
                  <a:ext cx="960" cy="1200"/>
                </a:xfrm>
                <a:custGeom>
                  <a:avLst/>
                  <a:gdLst>
                    <a:gd name="T0" fmla="*/ 0 w 960"/>
                    <a:gd name="T1" fmla="*/ 0 h 1200"/>
                    <a:gd name="T2" fmla="*/ 113 w 960"/>
                    <a:gd name="T3" fmla="*/ 312 h 1200"/>
                    <a:gd name="T4" fmla="*/ 210 w 960"/>
                    <a:gd name="T5" fmla="*/ 466 h 1200"/>
                    <a:gd name="T6" fmla="*/ 389 w 960"/>
                    <a:gd name="T7" fmla="*/ 693 h 1200"/>
                    <a:gd name="T8" fmla="*/ 960 w 960"/>
                    <a:gd name="T9" fmla="*/ 1200 h 1200"/>
                    <a:gd name="T10" fmla="*/ 0 60000 65536"/>
                    <a:gd name="T11" fmla="*/ 0 60000 65536"/>
                    <a:gd name="T12" fmla="*/ 0 60000 65536"/>
                    <a:gd name="T13" fmla="*/ 0 60000 65536"/>
                    <a:gd name="T14" fmla="*/ 0 60000 65536"/>
                    <a:gd name="T15" fmla="*/ 0 w 960"/>
                    <a:gd name="T16" fmla="*/ 0 h 1200"/>
                    <a:gd name="T17" fmla="*/ 960 w 960"/>
                    <a:gd name="T18" fmla="*/ 1200 h 1200"/>
                  </a:gdLst>
                  <a:ahLst/>
                  <a:cxnLst>
                    <a:cxn ang="T10">
                      <a:pos x="T0" y="T1"/>
                    </a:cxn>
                    <a:cxn ang="T11">
                      <a:pos x="T2" y="T3"/>
                    </a:cxn>
                    <a:cxn ang="T12">
                      <a:pos x="T4" y="T5"/>
                    </a:cxn>
                    <a:cxn ang="T13">
                      <a:pos x="T6" y="T7"/>
                    </a:cxn>
                    <a:cxn ang="T14">
                      <a:pos x="T8" y="T9"/>
                    </a:cxn>
                  </a:cxnLst>
                  <a:rect l="T15" t="T16" r="T17" b="T18"/>
                  <a:pathLst>
                    <a:path w="960" h="1200">
                      <a:moveTo>
                        <a:pt x="0" y="0"/>
                      </a:moveTo>
                      <a:lnTo>
                        <a:pt x="113" y="312"/>
                      </a:lnTo>
                      <a:lnTo>
                        <a:pt x="210" y="466"/>
                      </a:lnTo>
                      <a:lnTo>
                        <a:pt x="389" y="693"/>
                      </a:lnTo>
                      <a:lnTo>
                        <a:pt x="960" y="1200"/>
                      </a:lnTo>
                    </a:path>
                  </a:pathLst>
                </a:cu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824" name="Group 20"/>
                <p:cNvGrpSpPr>
                  <a:grpSpLocks/>
                </p:cNvGrpSpPr>
                <p:nvPr/>
              </p:nvGrpSpPr>
              <p:grpSpPr bwMode="auto">
                <a:xfrm>
                  <a:off x="1296" y="1680"/>
                  <a:ext cx="2544" cy="1824"/>
                  <a:chOff x="1296" y="1680"/>
                  <a:chExt cx="2544" cy="1824"/>
                </a:xfrm>
              </p:grpSpPr>
              <p:sp>
                <p:nvSpPr>
                  <p:cNvPr id="76825" name="Line 2"/>
                  <p:cNvSpPr>
                    <a:spLocks noChangeShapeType="1"/>
                  </p:cNvSpPr>
                  <p:nvPr/>
                </p:nvSpPr>
                <p:spPr bwMode="auto">
                  <a:xfrm>
                    <a:off x="1296" y="1680"/>
                    <a:ext cx="0" cy="182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6" name="Line 3"/>
                  <p:cNvSpPr>
                    <a:spLocks noChangeShapeType="1"/>
                  </p:cNvSpPr>
                  <p:nvPr/>
                </p:nvSpPr>
                <p:spPr bwMode="auto">
                  <a:xfrm>
                    <a:off x="1296" y="3504"/>
                    <a:ext cx="254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7" name="Freeform 14"/>
                  <p:cNvSpPr>
                    <a:spLocks/>
                  </p:cNvSpPr>
                  <p:nvPr/>
                </p:nvSpPr>
                <p:spPr bwMode="auto">
                  <a:xfrm>
                    <a:off x="1632" y="1872"/>
                    <a:ext cx="720" cy="1248"/>
                  </a:xfrm>
                  <a:custGeom>
                    <a:avLst/>
                    <a:gdLst>
                      <a:gd name="T0" fmla="*/ 0 w 720"/>
                      <a:gd name="T1" fmla="*/ 0 h 1248"/>
                      <a:gd name="T2" fmla="*/ 151 w 720"/>
                      <a:gd name="T3" fmla="*/ 661 h 1248"/>
                      <a:gd name="T4" fmla="*/ 720 w 720"/>
                      <a:gd name="T5" fmla="*/ 1248 h 1248"/>
                      <a:gd name="T6" fmla="*/ 0 60000 65536"/>
                      <a:gd name="T7" fmla="*/ 0 60000 65536"/>
                      <a:gd name="T8" fmla="*/ 0 60000 65536"/>
                      <a:gd name="T9" fmla="*/ 0 w 720"/>
                      <a:gd name="T10" fmla="*/ 0 h 1248"/>
                      <a:gd name="T11" fmla="*/ 720 w 720"/>
                      <a:gd name="T12" fmla="*/ 1248 h 1248"/>
                    </a:gdLst>
                    <a:ahLst/>
                    <a:cxnLst>
                      <a:cxn ang="T6">
                        <a:pos x="T0" y="T1"/>
                      </a:cxn>
                      <a:cxn ang="T7">
                        <a:pos x="T2" y="T3"/>
                      </a:cxn>
                      <a:cxn ang="T8">
                        <a:pos x="T4" y="T5"/>
                      </a:cxn>
                    </a:cxnLst>
                    <a:rect l="T9" t="T10" r="T11" b="T12"/>
                    <a:pathLst>
                      <a:path w="720" h="1248">
                        <a:moveTo>
                          <a:pt x="0" y="0"/>
                        </a:moveTo>
                        <a:cubicBezTo>
                          <a:pt x="25" y="110"/>
                          <a:pt x="31" y="453"/>
                          <a:pt x="151" y="661"/>
                        </a:cubicBezTo>
                        <a:cubicBezTo>
                          <a:pt x="271" y="869"/>
                          <a:pt x="602" y="1126"/>
                          <a:pt x="720" y="1248"/>
                        </a:cubicBezTo>
                      </a:path>
                    </a:pathLst>
                  </a:cu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28" name="Line 15"/>
                  <p:cNvSpPr>
                    <a:spLocks noChangeShapeType="1"/>
                  </p:cNvSpPr>
                  <p:nvPr/>
                </p:nvSpPr>
                <p:spPr bwMode="auto">
                  <a:xfrm>
                    <a:off x="2352" y="3120"/>
                    <a:ext cx="8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76820" name="Text Box 16"/>
              <p:cNvSpPr txBox="1">
                <a:spLocks noChangeArrowheads="1"/>
              </p:cNvSpPr>
              <p:nvPr/>
            </p:nvSpPr>
            <p:spPr bwMode="auto">
              <a:xfrm>
                <a:off x="2304" y="321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b="1"/>
                  <a:t>exhaust</a:t>
                </a:r>
              </a:p>
            </p:txBody>
          </p:sp>
          <p:sp>
            <p:nvSpPr>
              <p:cNvPr id="76821" name="Text Box 17"/>
              <p:cNvSpPr txBox="1">
                <a:spLocks noChangeArrowheads="1"/>
              </p:cNvSpPr>
              <p:nvPr/>
            </p:nvSpPr>
            <p:spPr bwMode="auto">
              <a:xfrm>
                <a:off x="1296" y="2841"/>
                <a:ext cx="7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b="1"/>
                  <a:t>suction</a:t>
                </a:r>
              </a:p>
            </p:txBody>
          </p:sp>
        </p:grpSp>
      </p:grpSp>
      <p:sp>
        <p:nvSpPr>
          <p:cNvPr id="561170" name="Rectangle 18"/>
          <p:cNvSpPr>
            <a:spLocks noGrp="1" noChangeArrowheads="1"/>
          </p:cNvSpPr>
          <p:nvPr>
            <p:ph type="title" idx="4294967295"/>
          </p:nvPr>
        </p:nvSpPr>
        <p:spPr/>
        <p:txBody>
          <a:bodyPr/>
          <a:lstStyle/>
          <a:p>
            <a:pPr algn="ctr" eaLnBrk="1" hangingPunct="1">
              <a:defRPr/>
            </a:pPr>
            <a:r>
              <a:rPr lang="en-US">
                <a:solidFill>
                  <a:srgbClr val="FFFF00"/>
                </a:solidFill>
              </a:rPr>
              <a:t>BRAYTON CYCLE</a:t>
            </a:r>
          </a:p>
        </p:txBody>
      </p:sp>
      <p:sp>
        <p:nvSpPr>
          <p:cNvPr id="76806" name="Line 19"/>
          <p:cNvSpPr>
            <a:spLocks noChangeShapeType="1"/>
          </p:cNvSpPr>
          <p:nvPr/>
        </p:nvSpPr>
        <p:spPr bwMode="auto">
          <a:xfrm>
            <a:off x="5715000" y="2667000"/>
            <a:ext cx="0" cy="2895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07" name="Line 24"/>
          <p:cNvSpPr>
            <a:spLocks noChangeShapeType="1"/>
          </p:cNvSpPr>
          <p:nvPr/>
        </p:nvSpPr>
        <p:spPr bwMode="auto">
          <a:xfrm>
            <a:off x="5715000" y="5562600"/>
            <a:ext cx="259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08" name="Line 25"/>
          <p:cNvSpPr>
            <a:spLocks noChangeShapeType="1"/>
          </p:cNvSpPr>
          <p:nvPr/>
        </p:nvSpPr>
        <p:spPr bwMode="auto">
          <a:xfrm>
            <a:off x="6248400" y="4724400"/>
            <a:ext cx="0" cy="685800"/>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09" name="Freeform 26"/>
          <p:cNvSpPr>
            <a:spLocks/>
          </p:cNvSpPr>
          <p:nvPr/>
        </p:nvSpPr>
        <p:spPr bwMode="auto">
          <a:xfrm>
            <a:off x="6248400" y="3124200"/>
            <a:ext cx="1600200" cy="2260600"/>
          </a:xfrm>
          <a:custGeom>
            <a:avLst/>
            <a:gdLst>
              <a:gd name="T0" fmla="*/ 0 w 1008"/>
              <a:gd name="T1" fmla="*/ 1040 h 1424"/>
              <a:gd name="T2" fmla="*/ 768 w 1008"/>
              <a:gd name="T3" fmla="*/ 176 h 1424"/>
              <a:gd name="T4" fmla="*/ 864 w 1008"/>
              <a:gd name="T5" fmla="*/ 128 h 1424"/>
              <a:gd name="T6" fmla="*/ 864 w 1008"/>
              <a:gd name="T7" fmla="*/ 944 h 1424"/>
              <a:gd name="T8" fmla="*/ 0 w 1008"/>
              <a:gd name="T9" fmla="*/ 1424 h 1424"/>
              <a:gd name="T10" fmla="*/ 0 60000 65536"/>
              <a:gd name="T11" fmla="*/ 0 60000 65536"/>
              <a:gd name="T12" fmla="*/ 0 60000 65536"/>
              <a:gd name="T13" fmla="*/ 0 60000 65536"/>
              <a:gd name="T14" fmla="*/ 0 60000 65536"/>
              <a:gd name="T15" fmla="*/ 0 w 1008"/>
              <a:gd name="T16" fmla="*/ 0 h 1424"/>
              <a:gd name="T17" fmla="*/ 1008 w 1008"/>
              <a:gd name="T18" fmla="*/ 1424 h 1424"/>
            </a:gdLst>
            <a:ahLst/>
            <a:cxnLst>
              <a:cxn ang="T10">
                <a:pos x="T0" y="T1"/>
              </a:cxn>
              <a:cxn ang="T11">
                <a:pos x="T2" y="T3"/>
              </a:cxn>
              <a:cxn ang="T12">
                <a:pos x="T4" y="T5"/>
              </a:cxn>
              <a:cxn ang="T13">
                <a:pos x="T6" y="T7"/>
              </a:cxn>
              <a:cxn ang="T14">
                <a:pos x="T8" y="T9"/>
              </a:cxn>
            </a:cxnLst>
            <a:rect l="T15" t="T16" r="T17" b="T18"/>
            <a:pathLst>
              <a:path w="1008" h="1424">
                <a:moveTo>
                  <a:pt x="0" y="1040"/>
                </a:moveTo>
                <a:cubicBezTo>
                  <a:pt x="312" y="684"/>
                  <a:pt x="624" y="328"/>
                  <a:pt x="768" y="176"/>
                </a:cubicBezTo>
                <a:cubicBezTo>
                  <a:pt x="912" y="24"/>
                  <a:pt x="848" y="0"/>
                  <a:pt x="864" y="128"/>
                </a:cubicBezTo>
                <a:cubicBezTo>
                  <a:pt x="880" y="256"/>
                  <a:pt x="1008" y="728"/>
                  <a:pt x="864" y="944"/>
                </a:cubicBezTo>
                <a:cubicBezTo>
                  <a:pt x="720" y="1160"/>
                  <a:pt x="144" y="1344"/>
                  <a:pt x="0" y="1424"/>
                </a:cubicBezTo>
              </a:path>
            </a:pathLst>
          </a:cu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10" name="Text Box 27"/>
          <p:cNvSpPr txBox="1">
            <a:spLocks noChangeArrowheads="1"/>
          </p:cNvSpPr>
          <p:nvPr/>
        </p:nvSpPr>
        <p:spPr bwMode="auto">
          <a:xfrm>
            <a:off x="5013325" y="3917950"/>
            <a:ext cx="31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t>T</a:t>
            </a:r>
          </a:p>
        </p:txBody>
      </p:sp>
      <p:sp>
        <p:nvSpPr>
          <p:cNvPr id="76811" name="Text Box 28"/>
          <p:cNvSpPr txBox="1">
            <a:spLocks noChangeArrowheads="1"/>
          </p:cNvSpPr>
          <p:nvPr/>
        </p:nvSpPr>
        <p:spPr bwMode="auto">
          <a:xfrm>
            <a:off x="6934200" y="5791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t>S</a:t>
            </a:r>
          </a:p>
        </p:txBody>
      </p:sp>
    </p:spTree>
    <p:extLst>
      <p:ext uri="{BB962C8B-B14F-4D97-AF65-F5344CB8AC3E}">
        <p14:creationId xmlns:p14="http://schemas.microsoft.com/office/powerpoint/2010/main" val="61520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61165"/>
                                        </p:tgtEl>
                                        <p:attrNameLst>
                                          <p:attrName>style.visibility</p:attrName>
                                        </p:attrNameLst>
                                      </p:cBhvr>
                                      <p:to>
                                        <p:strVal val="visible"/>
                                      </p:to>
                                    </p:set>
                                    <p:animEffect transition="in" filter="barn(inHorizontal)">
                                      <p:cBhvr>
                                        <p:cTn id="7" dur="3000"/>
                                        <p:tgtEl>
                                          <p:spTgt spid="561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899592" y="0"/>
            <a:ext cx="8077200" cy="1431925"/>
          </a:xfrm>
        </p:spPr>
        <p:txBody>
          <a:bodyPr/>
          <a:lstStyle/>
          <a:p>
            <a:pPr eaLnBrk="1" hangingPunct="1">
              <a:defRPr/>
            </a:pPr>
            <a:r>
              <a:rPr lang="en-US" dirty="0"/>
              <a:t>       </a:t>
            </a:r>
            <a:r>
              <a:rPr lang="en-US" u="sng" dirty="0"/>
              <a:t> </a:t>
            </a:r>
            <a:r>
              <a:rPr lang="en-US" u="sng" dirty="0">
                <a:solidFill>
                  <a:srgbClr val="FFFF00"/>
                </a:solidFill>
              </a:rPr>
              <a:t>AIRCRAFT ENGINE</a:t>
            </a:r>
          </a:p>
        </p:txBody>
      </p:sp>
      <p:sp>
        <p:nvSpPr>
          <p:cNvPr id="471043" name="Rectangle 3"/>
          <p:cNvSpPr>
            <a:spLocks noGrp="1" noChangeArrowheads="1"/>
          </p:cNvSpPr>
          <p:nvPr>
            <p:ph type="body" idx="1"/>
          </p:nvPr>
        </p:nvSpPr>
        <p:spPr>
          <a:xfrm>
            <a:off x="863080" y="1673424"/>
            <a:ext cx="8280920" cy="5184576"/>
          </a:xfrm>
        </p:spPr>
        <p:txBody>
          <a:bodyPr/>
          <a:lstStyle/>
          <a:p>
            <a:pPr algn="just" eaLnBrk="1" hangingPunct="1">
              <a:lnSpc>
                <a:spcPct val="150000"/>
              </a:lnSpc>
              <a:defRPr/>
            </a:pPr>
            <a:r>
              <a:rPr lang="en-IN" sz="2800" dirty="0">
                <a:solidFill>
                  <a:srgbClr val="FFFF00"/>
                </a:solidFill>
              </a:rPr>
              <a:t>Petrol engine :</a:t>
            </a:r>
            <a:r>
              <a:rPr lang="en-IN" sz="2800" dirty="0">
                <a:solidFill>
                  <a:srgbClr val="FFFF00"/>
                </a:solidFill>
                <a:effectLst/>
              </a:rPr>
              <a:t> 1876 by German inventor NA OTTO. </a:t>
            </a:r>
            <a:endParaRPr lang="en-US" sz="2800" dirty="0">
              <a:solidFill>
                <a:srgbClr val="FFFF00"/>
              </a:solidFill>
            </a:endParaRPr>
          </a:p>
          <a:p>
            <a:pPr algn="just" eaLnBrk="1" hangingPunct="1">
              <a:lnSpc>
                <a:spcPct val="150000"/>
              </a:lnSpc>
              <a:defRPr/>
            </a:pPr>
            <a:r>
              <a:rPr lang="en-US" sz="2800" dirty="0"/>
              <a:t>Jet propulsion precedes piston engine hundreds of years</a:t>
            </a:r>
          </a:p>
          <a:p>
            <a:pPr algn="just" eaLnBrk="1" hangingPunct="1">
              <a:lnSpc>
                <a:spcPct val="150000"/>
              </a:lnSpc>
              <a:defRPr/>
            </a:pPr>
            <a:r>
              <a:rPr lang="en-IN" sz="2800" dirty="0">
                <a:solidFill>
                  <a:srgbClr val="FFFF00"/>
                </a:solidFill>
                <a:effectLst/>
              </a:rPr>
              <a:t>1903:CharlieTaylor built an inline </a:t>
            </a:r>
            <a:r>
              <a:rPr lang="en-IN" sz="2800" dirty="0" err="1">
                <a:solidFill>
                  <a:srgbClr val="FFFF00"/>
                </a:solidFill>
                <a:effectLst/>
              </a:rPr>
              <a:t>aeroengine</a:t>
            </a:r>
            <a:r>
              <a:rPr lang="en-IN" sz="2800" dirty="0">
                <a:solidFill>
                  <a:srgbClr val="FFFF00"/>
                </a:solidFill>
                <a:effectLst/>
              </a:rPr>
              <a:t> for the  </a:t>
            </a:r>
            <a:r>
              <a:rPr lang="en-US" sz="2800" dirty="0">
                <a:solidFill>
                  <a:srgbClr val="FFFF00"/>
                </a:solidFill>
              </a:rPr>
              <a:t>first successful flight by wright brothers at kitty hawk.</a:t>
            </a:r>
          </a:p>
        </p:txBody>
      </p:sp>
    </p:spTree>
    <p:extLst>
      <p:ext uri="{BB962C8B-B14F-4D97-AF65-F5344CB8AC3E}">
        <p14:creationId xmlns:p14="http://schemas.microsoft.com/office/powerpoint/2010/main" val="368813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algn="ctr" eaLnBrk="1" hangingPunct="1"/>
            <a:r>
              <a:rPr lang="en-US" sz="3200" u="sng">
                <a:solidFill>
                  <a:srgbClr val="FFFF00"/>
                </a:solidFill>
                <a:effectLst/>
                <a:latin typeface="Times New Roman" pitchFamily="18" charset="0"/>
              </a:rPr>
              <a:t>THRUST EQUATION</a:t>
            </a:r>
          </a:p>
        </p:txBody>
      </p:sp>
      <p:pic>
        <p:nvPicPr>
          <p:cNvPr id="77827" name="Picture 3" descr="THRUST"/>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10309" t="25969" r="11340" b="17764"/>
          <a:stretch>
            <a:fillRect/>
          </a:stretch>
        </p:blipFill>
        <p:spPr>
          <a:xfrm>
            <a:off x="1066800" y="1905000"/>
            <a:ext cx="7772400" cy="2743200"/>
          </a:xfrm>
        </p:spPr>
      </p:pic>
    </p:spTree>
    <p:extLst>
      <p:ext uri="{BB962C8B-B14F-4D97-AF65-F5344CB8AC3E}">
        <p14:creationId xmlns:p14="http://schemas.microsoft.com/office/powerpoint/2010/main" val="977942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26" name="Object 2"/>
          <p:cNvGraphicFramePr>
            <a:graphicFrameLocks noGrp="1" noChangeAspect="1"/>
          </p:cNvGraphicFramePr>
          <p:nvPr>
            <p:ph sz="quarter" idx="2"/>
          </p:nvPr>
        </p:nvGraphicFramePr>
        <p:xfrm>
          <a:off x="6705600" y="2863850"/>
          <a:ext cx="111125"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63850"/>
                        <a:ext cx="111125"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Line 3"/>
          <p:cNvSpPr>
            <a:spLocks noChangeShapeType="1"/>
          </p:cNvSpPr>
          <p:nvPr/>
        </p:nvSpPr>
        <p:spPr bwMode="auto">
          <a:xfrm>
            <a:off x="2286000" y="3048000"/>
            <a:ext cx="0" cy="1295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0" name="Line 4"/>
          <p:cNvSpPr>
            <a:spLocks noChangeShapeType="1"/>
          </p:cNvSpPr>
          <p:nvPr/>
        </p:nvSpPr>
        <p:spPr bwMode="auto">
          <a:xfrm>
            <a:off x="5791200" y="2971800"/>
            <a:ext cx="0" cy="14478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1" name="Freeform 5"/>
          <p:cNvSpPr>
            <a:spLocks/>
          </p:cNvSpPr>
          <p:nvPr/>
        </p:nvSpPr>
        <p:spPr bwMode="auto">
          <a:xfrm>
            <a:off x="2286000" y="2806700"/>
            <a:ext cx="3505200" cy="317500"/>
          </a:xfrm>
          <a:custGeom>
            <a:avLst/>
            <a:gdLst>
              <a:gd name="T0" fmla="*/ 0 w 2208"/>
              <a:gd name="T1" fmla="*/ 200 h 200"/>
              <a:gd name="T2" fmla="*/ 1104 w 2208"/>
              <a:gd name="T3" fmla="*/ 8 h 200"/>
              <a:gd name="T4" fmla="*/ 2208 w 2208"/>
              <a:gd name="T5" fmla="*/ 152 h 200"/>
              <a:gd name="T6" fmla="*/ 0 60000 65536"/>
              <a:gd name="T7" fmla="*/ 0 60000 65536"/>
              <a:gd name="T8" fmla="*/ 0 60000 65536"/>
              <a:gd name="T9" fmla="*/ 0 w 2208"/>
              <a:gd name="T10" fmla="*/ 0 h 200"/>
              <a:gd name="T11" fmla="*/ 2208 w 2208"/>
              <a:gd name="T12" fmla="*/ 200 h 200"/>
            </a:gdLst>
            <a:ahLst/>
            <a:cxnLst>
              <a:cxn ang="T6">
                <a:pos x="T0" y="T1"/>
              </a:cxn>
              <a:cxn ang="T7">
                <a:pos x="T2" y="T3"/>
              </a:cxn>
              <a:cxn ang="T8">
                <a:pos x="T4" y="T5"/>
              </a:cxn>
            </a:cxnLst>
            <a:rect l="T9" t="T10" r="T11" b="T12"/>
            <a:pathLst>
              <a:path w="2208" h="200">
                <a:moveTo>
                  <a:pt x="0" y="200"/>
                </a:moveTo>
                <a:cubicBezTo>
                  <a:pt x="368" y="108"/>
                  <a:pt x="736" y="16"/>
                  <a:pt x="1104" y="8"/>
                </a:cubicBezTo>
                <a:cubicBezTo>
                  <a:pt x="1472" y="0"/>
                  <a:pt x="2024" y="112"/>
                  <a:pt x="2208" y="152"/>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 name="Freeform 6"/>
          <p:cNvSpPr>
            <a:spLocks/>
          </p:cNvSpPr>
          <p:nvPr/>
        </p:nvSpPr>
        <p:spPr bwMode="auto">
          <a:xfrm rot="10800000">
            <a:off x="2286000" y="4038600"/>
            <a:ext cx="3505200" cy="317500"/>
          </a:xfrm>
          <a:custGeom>
            <a:avLst/>
            <a:gdLst>
              <a:gd name="T0" fmla="*/ 0 w 2208"/>
              <a:gd name="T1" fmla="*/ 200 h 200"/>
              <a:gd name="T2" fmla="*/ 1104 w 2208"/>
              <a:gd name="T3" fmla="*/ 8 h 200"/>
              <a:gd name="T4" fmla="*/ 2208 w 2208"/>
              <a:gd name="T5" fmla="*/ 152 h 200"/>
              <a:gd name="T6" fmla="*/ 0 60000 65536"/>
              <a:gd name="T7" fmla="*/ 0 60000 65536"/>
              <a:gd name="T8" fmla="*/ 0 60000 65536"/>
              <a:gd name="T9" fmla="*/ 0 w 2208"/>
              <a:gd name="T10" fmla="*/ 0 h 200"/>
              <a:gd name="T11" fmla="*/ 2208 w 2208"/>
              <a:gd name="T12" fmla="*/ 200 h 200"/>
            </a:gdLst>
            <a:ahLst/>
            <a:cxnLst>
              <a:cxn ang="T6">
                <a:pos x="T0" y="T1"/>
              </a:cxn>
              <a:cxn ang="T7">
                <a:pos x="T2" y="T3"/>
              </a:cxn>
              <a:cxn ang="T8">
                <a:pos x="T4" y="T5"/>
              </a:cxn>
            </a:cxnLst>
            <a:rect l="T9" t="T10" r="T11" b="T12"/>
            <a:pathLst>
              <a:path w="2208" h="200">
                <a:moveTo>
                  <a:pt x="0" y="200"/>
                </a:moveTo>
                <a:cubicBezTo>
                  <a:pt x="368" y="108"/>
                  <a:pt x="736" y="16"/>
                  <a:pt x="1104" y="8"/>
                </a:cubicBezTo>
                <a:cubicBezTo>
                  <a:pt x="1472" y="0"/>
                  <a:pt x="2024" y="112"/>
                  <a:pt x="2208" y="152"/>
                </a:cubicBezTo>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3" name="Line 7"/>
          <p:cNvSpPr>
            <a:spLocks noChangeShapeType="1"/>
          </p:cNvSpPr>
          <p:nvPr/>
        </p:nvSpPr>
        <p:spPr bwMode="auto">
          <a:xfrm flipH="1">
            <a:off x="4800600" y="2819400"/>
            <a:ext cx="1371600" cy="76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34" name="Line 8"/>
          <p:cNvSpPr>
            <a:spLocks noChangeShapeType="1"/>
          </p:cNvSpPr>
          <p:nvPr/>
        </p:nvSpPr>
        <p:spPr bwMode="auto">
          <a:xfrm flipH="1">
            <a:off x="5029200" y="4191000"/>
            <a:ext cx="1371600" cy="76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35" name="Text Box 9"/>
          <p:cNvSpPr txBox="1">
            <a:spLocks noChangeArrowheads="1"/>
          </p:cNvSpPr>
          <p:nvPr/>
        </p:nvSpPr>
        <p:spPr bwMode="auto">
          <a:xfrm>
            <a:off x="6400800" y="2743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endParaRPr lang="en-US" sz="2400">
              <a:latin typeface="Times New Roman" pitchFamily="18" charset="0"/>
            </a:endParaRPr>
          </a:p>
        </p:txBody>
      </p:sp>
      <p:sp>
        <p:nvSpPr>
          <p:cNvPr id="1036" name="Oval 10"/>
          <p:cNvSpPr>
            <a:spLocks noChangeArrowheads="1"/>
          </p:cNvSpPr>
          <p:nvPr/>
        </p:nvSpPr>
        <p:spPr bwMode="auto">
          <a:xfrm>
            <a:off x="3429000" y="3276600"/>
            <a:ext cx="1371600" cy="533400"/>
          </a:xfrm>
          <a:prstGeom prst="ellipse">
            <a:avLst/>
          </a:prstGeom>
          <a:solidFill>
            <a:schemeClr val="accent2"/>
          </a:solidFill>
          <a:ln w="9525">
            <a:solidFill>
              <a:srgbClr val="FFFF00"/>
            </a:solidFill>
            <a:round/>
            <a:headEnd/>
            <a:tailEnd/>
          </a:ln>
        </p:spPr>
        <p:txBody>
          <a:bodyPr wrap="none" anchor="ctr"/>
          <a:lstStyle/>
          <a:p>
            <a:pPr algn="ctr" eaLnBrk="1" hangingPunct="1"/>
            <a:r>
              <a:rPr lang="en-US" b="1">
                <a:solidFill>
                  <a:srgbClr val="FFFF00"/>
                </a:solidFill>
                <a:latin typeface="Times New Roman" pitchFamily="18" charset="0"/>
              </a:rPr>
              <a:t>Power unit</a:t>
            </a:r>
          </a:p>
        </p:txBody>
      </p:sp>
      <p:sp>
        <p:nvSpPr>
          <p:cNvPr id="1037" name="Line 11"/>
          <p:cNvSpPr>
            <a:spLocks noChangeShapeType="1"/>
          </p:cNvSpPr>
          <p:nvPr/>
        </p:nvSpPr>
        <p:spPr bwMode="auto">
          <a:xfrm>
            <a:off x="1752600" y="3657600"/>
            <a:ext cx="990600" cy="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38" name="Text Box 12"/>
          <p:cNvSpPr txBox="1">
            <a:spLocks noChangeArrowheads="1"/>
          </p:cNvSpPr>
          <p:nvPr/>
        </p:nvSpPr>
        <p:spPr bwMode="auto">
          <a:xfrm>
            <a:off x="6324600" y="25146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r>
              <a:rPr lang="en-US" sz="2000" b="1">
                <a:solidFill>
                  <a:srgbClr val="FFFF00"/>
                </a:solidFill>
                <a:latin typeface="Times New Roman" pitchFamily="18" charset="0"/>
              </a:rPr>
              <a:t>Thrust</a:t>
            </a:r>
          </a:p>
        </p:txBody>
      </p:sp>
      <p:sp>
        <p:nvSpPr>
          <p:cNvPr id="1039" name="Text Box 13"/>
          <p:cNvSpPr txBox="1">
            <a:spLocks noChangeArrowheads="1"/>
          </p:cNvSpPr>
          <p:nvPr/>
        </p:nvSpPr>
        <p:spPr bwMode="auto">
          <a:xfrm>
            <a:off x="1676400" y="3276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r>
              <a:rPr lang="en-US" sz="2000" b="1">
                <a:solidFill>
                  <a:srgbClr val="FFFF00"/>
                </a:solidFill>
                <a:latin typeface="Times New Roman" pitchFamily="18" charset="0"/>
              </a:rPr>
              <a:t>Va</a:t>
            </a:r>
          </a:p>
        </p:txBody>
      </p:sp>
      <p:sp>
        <p:nvSpPr>
          <p:cNvPr id="1040" name="Text Box 14"/>
          <p:cNvSpPr txBox="1">
            <a:spLocks noChangeArrowheads="1"/>
          </p:cNvSpPr>
          <p:nvPr/>
        </p:nvSpPr>
        <p:spPr bwMode="auto">
          <a:xfrm>
            <a:off x="6477000" y="40386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r>
              <a:rPr lang="en-US" sz="2000" b="1">
                <a:solidFill>
                  <a:srgbClr val="FFFF00"/>
                </a:solidFill>
                <a:latin typeface="Times New Roman" pitchFamily="18" charset="0"/>
              </a:rPr>
              <a:t>Thrust</a:t>
            </a:r>
          </a:p>
        </p:txBody>
      </p:sp>
      <p:sp>
        <p:nvSpPr>
          <p:cNvPr id="1041" name="Text Box 15"/>
          <p:cNvSpPr txBox="1">
            <a:spLocks noChangeArrowheads="1"/>
          </p:cNvSpPr>
          <p:nvPr/>
        </p:nvSpPr>
        <p:spPr bwMode="auto">
          <a:xfrm>
            <a:off x="1905000" y="37338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r>
              <a:rPr lang="en-US" sz="2000" b="1">
                <a:solidFill>
                  <a:srgbClr val="FFFF00"/>
                </a:solidFill>
                <a:latin typeface="Times New Roman" pitchFamily="18" charset="0"/>
              </a:rPr>
              <a:t>Pa</a:t>
            </a:r>
          </a:p>
        </p:txBody>
      </p:sp>
      <p:sp>
        <p:nvSpPr>
          <p:cNvPr id="1042" name="Line 16"/>
          <p:cNvSpPr>
            <a:spLocks noChangeShapeType="1"/>
          </p:cNvSpPr>
          <p:nvPr/>
        </p:nvSpPr>
        <p:spPr bwMode="auto">
          <a:xfrm>
            <a:off x="3657600" y="2819400"/>
            <a:ext cx="0" cy="533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3" name="Line 17"/>
          <p:cNvSpPr>
            <a:spLocks noChangeShapeType="1"/>
          </p:cNvSpPr>
          <p:nvPr/>
        </p:nvSpPr>
        <p:spPr bwMode="auto">
          <a:xfrm>
            <a:off x="4495800" y="2819400"/>
            <a:ext cx="0" cy="533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44" name="Line 18"/>
          <p:cNvSpPr>
            <a:spLocks noChangeShapeType="1"/>
          </p:cNvSpPr>
          <p:nvPr/>
        </p:nvSpPr>
        <p:spPr bwMode="auto">
          <a:xfrm>
            <a:off x="4038600" y="2438400"/>
            <a:ext cx="0" cy="9906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45" name="Text Box 19"/>
          <p:cNvSpPr txBox="1">
            <a:spLocks noChangeArrowheads="1"/>
          </p:cNvSpPr>
          <p:nvPr/>
        </p:nvSpPr>
        <p:spPr bwMode="auto">
          <a:xfrm>
            <a:off x="3429000" y="1981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spcBef>
                <a:spcPct val="50000"/>
              </a:spcBef>
            </a:pPr>
            <a:r>
              <a:rPr lang="en-US" sz="2000" b="1">
                <a:solidFill>
                  <a:srgbClr val="FFFF00"/>
                </a:solidFill>
                <a:latin typeface="Times New Roman" pitchFamily="18" charset="0"/>
              </a:rPr>
              <a:t>Fuel</a:t>
            </a:r>
          </a:p>
        </p:txBody>
      </p:sp>
      <p:sp>
        <p:nvSpPr>
          <p:cNvPr id="1046" name="Text Box 20"/>
          <p:cNvSpPr txBox="1">
            <a:spLocks noChangeArrowheads="1"/>
          </p:cNvSpPr>
          <p:nvPr/>
        </p:nvSpPr>
        <p:spPr bwMode="auto">
          <a:xfrm>
            <a:off x="6096000" y="32004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r>
              <a:rPr lang="en-US" sz="2000" b="1">
                <a:solidFill>
                  <a:srgbClr val="FFFF00"/>
                </a:solidFill>
                <a:latin typeface="Times New Roman" pitchFamily="18" charset="0"/>
              </a:rPr>
              <a:t>Vj</a:t>
            </a:r>
          </a:p>
        </p:txBody>
      </p:sp>
      <p:sp>
        <p:nvSpPr>
          <p:cNvPr id="1047" name="Text Box 21"/>
          <p:cNvSpPr txBox="1">
            <a:spLocks noChangeArrowheads="1"/>
          </p:cNvSpPr>
          <p:nvPr/>
        </p:nvSpPr>
        <p:spPr bwMode="auto">
          <a:xfrm>
            <a:off x="5867400" y="3657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50000"/>
              </a:spcBef>
            </a:pPr>
            <a:r>
              <a:rPr lang="en-US" sz="2000" b="1">
                <a:solidFill>
                  <a:srgbClr val="FFFF00"/>
                </a:solidFill>
                <a:latin typeface="Times New Roman" pitchFamily="18" charset="0"/>
              </a:rPr>
              <a:t>Pj</a:t>
            </a:r>
          </a:p>
        </p:txBody>
      </p:sp>
      <p:sp>
        <p:nvSpPr>
          <p:cNvPr id="1048" name="Line 22"/>
          <p:cNvSpPr>
            <a:spLocks noChangeShapeType="1"/>
          </p:cNvSpPr>
          <p:nvPr/>
        </p:nvSpPr>
        <p:spPr bwMode="auto">
          <a:xfrm>
            <a:off x="5486400" y="3581400"/>
            <a:ext cx="838200" cy="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027" name="Object 23"/>
          <p:cNvGraphicFramePr>
            <a:graphicFrameLocks noGrp="1" noChangeAspect="1"/>
          </p:cNvGraphicFramePr>
          <p:nvPr>
            <p:ph sz="quarter" idx="3"/>
          </p:nvPr>
        </p:nvGraphicFramePr>
        <p:xfrm>
          <a:off x="3505200" y="4953000"/>
          <a:ext cx="5486400" cy="914400"/>
        </p:xfrm>
        <a:graphic>
          <a:graphicData uri="http://schemas.openxmlformats.org/presentationml/2006/ole">
            <mc:AlternateContent xmlns:mc="http://schemas.openxmlformats.org/markup-compatibility/2006">
              <mc:Choice xmlns:v="urn:schemas-microsoft-com:vml" Requires="v">
                <p:oleObj name="Equation" r:id="rId4" imgW="3809880" imgH="634680" progId="Equation.3">
                  <p:embed/>
                </p:oleObj>
              </mc:Choice>
              <mc:Fallback>
                <p:oleObj name="Equation" r:id="rId4" imgW="3809880" imgH="634680" progId="Equation.3">
                  <p:embed/>
                  <p:pic>
                    <p:nvPicPr>
                      <p:cNvPr id="1027"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953000"/>
                        <a:ext cx="5486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24"/>
          <p:cNvGraphicFramePr>
            <a:graphicFrameLocks noChangeAspect="1"/>
          </p:cNvGraphicFramePr>
          <p:nvPr/>
        </p:nvGraphicFramePr>
        <p:xfrm>
          <a:off x="304800" y="5129213"/>
          <a:ext cx="2971800" cy="433387"/>
        </p:xfrm>
        <a:graphic>
          <a:graphicData uri="http://schemas.openxmlformats.org/presentationml/2006/ole">
            <mc:AlternateContent xmlns:mc="http://schemas.openxmlformats.org/markup-compatibility/2006">
              <mc:Choice xmlns:v="urn:schemas-microsoft-com:vml" Requires="v">
                <p:oleObj name="Equation" r:id="rId6" imgW="977760" imgH="177480" progId="Equation.3">
                  <p:embed/>
                </p:oleObj>
              </mc:Choice>
              <mc:Fallback>
                <p:oleObj name="Equation" r:id="rId6" imgW="977760" imgH="177480" progId="Equation.3">
                  <p:embed/>
                  <p:pic>
                    <p:nvPicPr>
                      <p:cNvPr id="1028"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129213"/>
                        <a:ext cx="29718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4857" name="Rectangle 25"/>
          <p:cNvSpPr>
            <a:spLocks noChangeArrowheads="1"/>
          </p:cNvSpPr>
          <p:nvPr/>
        </p:nvSpPr>
        <p:spPr bwMode="auto">
          <a:xfrm>
            <a:off x="1676400" y="685800"/>
            <a:ext cx="7086600" cy="914400"/>
          </a:xfrm>
          <a:prstGeom prst="rect">
            <a:avLst/>
          </a:prstGeom>
          <a:noFill/>
          <a:ln w="9525">
            <a:noFill/>
            <a:miter lim="800000"/>
            <a:headEnd/>
            <a:tailEnd/>
          </a:ln>
          <a:effectLst/>
        </p:spPr>
        <p:txBody>
          <a:bodyPr anchor="ctr"/>
          <a:lstStyle/>
          <a:p>
            <a:pPr algn="ctr" eaLnBrk="1" hangingPunct="1">
              <a:defRPr/>
            </a:pPr>
            <a:r>
              <a:rPr lang="en-US" sz="2800" b="1" u="sng">
                <a:solidFill>
                  <a:srgbClr val="FFFF00"/>
                </a:solidFill>
                <a:effectLst>
                  <a:outerShdw blurRad="38100" dist="38100" dir="2700000" algn="tl">
                    <a:srgbClr val="000000"/>
                  </a:outerShdw>
                </a:effectLst>
              </a:rPr>
              <a:t>THRUST EQUATION</a:t>
            </a:r>
          </a:p>
        </p:txBody>
      </p:sp>
    </p:spTree>
    <p:extLst>
      <p:ext uri="{BB962C8B-B14F-4D97-AF65-F5344CB8AC3E}">
        <p14:creationId xmlns:p14="http://schemas.microsoft.com/office/powerpoint/2010/main" val="195823383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a:xfrm>
            <a:off x="1447800" y="304800"/>
            <a:ext cx="7086600" cy="914400"/>
          </a:xfrm>
        </p:spPr>
        <p:txBody>
          <a:bodyPr/>
          <a:lstStyle/>
          <a:p>
            <a:pPr algn="ctr" eaLnBrk="1" hangingPunct="1">
              <a:defRPr/>
            </a:pPr>
            <a:r>
              <a:rPr lang="en-US" sz="2800" u="sng">
                <a:solidFill>
                  <a:srgbClr val="FFFF00"/>
                </a:solidFill>
              </a:rPr>
              <a:t>ENGINE PERFORMANCE PARAMETERS</a:t>
            </a:r>
          </a:p>
        </p:txBody>
      </p:sp>
      <p:sp>
        <p:nvSpPr>
          <p:cNvPr id="509955" name="Rectangle 3"/>
          <p:cNvSpPr>
            <a:spLocks noGrp="1" noChangeArrowheads="1"/>
          </p:cNvSpPr>
          <p:nvPr>
            <p:ph type="body" sz="half" idx="1"/>
          </p:nvPr>
        </p:nvSpPr>
        <p:spPr>
          <a:xfrm>
            <a:off x="914400" y="1828800"/>
            <a:ext cx="7924800" cy="4648200"/>
          </a:xfrm>
        </p:spPr>
        <p:txBody>
          <a:bodyPr/>
          <a:lstStyle/>
          <a:p>
            <a:pPr eaLnBrk="1" hangingPunct="1">
              <a:defRPr/>
            </a:pPr>
            <a:r>
              <a:rPr lang="en-US" sz="2400" b="1">
                <a:solidFill>
                  <a:srgbClr val="FFFF00"/>
                </a:solidFill>
              </a:rPr>
              <a:t>	</a:t>
            </a:r>
          </a:p>
          <a:p>
            <a:pPr eaLnBrk="1" hangingPunct="1">
              <a:buFont typeface="Wingdings" pitchFamily="2" charset="2"/>
              <a:buNone/>
              <a:defRPr/>
            </a:pPr>
            <a:r>
              <a:rPr lang="en-US" sz="2400" b="1">
                <a:solidFill>
                  <a:srgbClr val="FFFF00"/>
                </a:solidFill>
              </a:rPr>
              <a:t>		</a:t>
            </a:r>
          </a:p>
          <a:p>
            <a:pPr eaLnBrk="1" hangingPunct="1">
              <a:buFont typeface="Wingdings" pitchFamily="2" charset="2"/>
              <a:buNone/>
              <a:defRPr/>
            </a:pPr>
            <a:endParaRPr lang="en-US" sz="2400" b="1">
              <a:solidFill>
                <a:srgbClr val="FFFF00"/>
              </a:solidFill>
            </a:endParaRPr>
          </a:p>
        </p:txBody>
      </p:sp>
      <p:graphicFrame>
        <p:nvGraphicFramePr>
          <p:cNvPr id="5122" name="Object 4"/>
          <p:cNvGraphicFramePr>
            <a:graphicFrameLocks noGrp="1" noChangeAspect="1"/>
          </p:cNvGraphicFramePr>
          <p:nvPr>
            <p:ph sz="quarter" idx="2"/>
          </p:nvPr>
        </p:nvGraphicFramePr>
        <p:xfrm>
          <a:off x="6705600" y="2863850"/>
          <a:ext cx="111125"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512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63850"/>
                        <a:ext cx="111125"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 Box 5"/>
          <p:cNvSpPr txBox="1">
            <a:spLocks noChangeArrowheads="1"/>
          </p:cNvSpPr>
          <p:nvPr/>
        </p:nvSpPr>
        <p:spPr bwMode="auto">
          <a:xfrm>
            <a:off x="990600" y="1524000"/>
            <a:ext cx="79248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buFontTx/>
              <a:buChar char="•"/>
            </a:pPr>
            <a:r>
              <a:rPr lang="en-US" sz="3600">
                <a:solidFill>
                  <a:srgbClr val="FFFF00"/>
                </a:solidFill>
              </a:rPr>
              <a:t> Thrust/ Wt ratio</a:t>
            </a:r>
          </a:p>
          <a:p>
            <a:endParaRPr lang="en-US" sz="3600">
              <a:solidFill>
                <a:srgbClr val="FFFF00"/>
              </a:solidFill>
            </a:endParaRPr>
          </a:p>
          <a:p>
            <a:pPr>
              <a:buFontTx/>
              <a:buChar char="•"/>
            </a:pPr>
            <a:r>
              <a:rPr lang="en-US" sz="3600">
                <a:solidFill>
                  <a:srgbClr val="FFFF00"/>
                </a:solidFill>
              </a:rPr>
              <a:t> It is the ratio of sp thrust to engine wt per unit mass flow</a:t>
            </a:r>
          </a:p>
          <a:p>
            <a:endParaRPr lang="en-US" sz="3600">
              <a:solidFill>
                <a:srgbClr val="FFFF00"/>
              </a:solidFill>
            </a:endParaRPr>
          </a:p>
          <a:p>
            <a:pPr>
              <a:buFontTx/>
              <a:buChar char="•"/>
            </a:pPr>
            <a:r>
              <a:rPr lang="en-US" sz="3600">
                <a:solidFill>
                  <a:srgbClr val="FFFF00"/>
                </a:solidFill>
              </a:rPr>
              <a:t>Engine wt/ unit mass flow  is related to the efficiency of engine structure and the sp. Thrust is related to the engine thermodynamics</a:t>
            </a:r>
          </a:p>
        </p:txBody>
      </p:sp>
    </p:spTree>
    <p:extLst>
      <p:ext uri="{BB962C8B-B14F-4D97-AF65-F5344CB8AC3E}">
        <p14:creationId xmlns:p14="http://schemas.microsoft.com/office/powerpoint/2010/main" val="25807945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pPr eaLnBrk="1" hangingPunct="1">
              <a:defRPr/>
            </a:pPr>
            <a:r>
              <a:rPr lang="en-US" b="0" u="sng">
                <a:solidFill>
                  <a:schemeClr val="accent1"/>
                </a:solidFill>
              </a:rPr>
              <a:t>TEMPERATURE EFFECTS</a:t>
            </a:r>
          </a:p>
        </p:txBody>
      </p:sp>
      <p:sp>
        <p:nvSpPr>
          <p:cNvPr id="564227" name="Rectangle 3"/>
          <p:cNvSpPr>
            <a:spLocks noGrp="1" noChangeArrowheads="1"/>
          </p:cNvSpPr>
          <p:nvPr>
            <p:ph type="body" idx="1"/>
          </p:nvPr>
        </p:nvSpPr>
        <p:spPr/>
        <p:txBody>
          <a:bodyPr/>
          <a:lstStyle/>
          <a:p>
            <a:pPr eaLnBrk="1" hangingPunct="1">
              <a:defRPr/>
            </a:pPr>
            <a:r>
              <a:rPr lang="en-US" sz="2800">
                <a:solidFill>
                  <a:srgbClr val="00FF00"/>
                </a:solidFill>
              </a:rPr>
              <a:t>GAS TURBINE ENGINES ARE VERY SENSITIVE TO VARIATION IN TEMPERATURE.</a:t>
            </a:r>
          </a:p>
          <a:p>
            <a:pPr eaLnBrk="1" hangingPunct="1">
              <a:defRPr/>
            </a:pPr>
            <a:r>
              <a:rPr lang="en-US" sz="2800">
                <a:solidFill>
                  <a:srgbClr val="00FF00"/>
                </a:solidFill>
              </a:rPr>
              <a:t>GENERALLY, THE GAS TURBINE ENGINES ARE RATED AT A STANDARD TEMP OF 15 DEG.</a:t>
            </a:r>
          </a:p>
          <a:p>
            <a:pPr eaLnBrk="1" hangingPunct="1">
              <a:defRPr/>
            </a:pPr>
            <a:r>
              <a:rPr lang="en-US" sz="2800">
                <a:solidFill>
                  <a:srgbClr val="00FF00"/>
                </a:solidFill>
              </a:rPr>
              <a:t>AS AMBIENT TEMPERATURE INCREASES, THRUST REDUCES AND THRUST INCREASES WITH DROP IN TEMPERATURE</a:t>
            </a:r>
            <a:r>
              <a:rPr lang="en-US" sz="2800">
                <a:solidFill>
                  <a:schemeClr val="accent2"/>
                </a:solidFill>
              </a:rPr>
              <a:t>.</a:t>
            </a:r>
          </a:p>
        </p:txBody>
      </p:sp>
    </p:spTree>
    <p:extLst>
      <p:ext uri="{BB962C8B-B14F-4D97-AF65-F5344CB8AC3E}">
        <p14:creationId xmlns:p14="http://schemas.microsoft.com/office/powerpoint/2010/main" val="1051968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3456\Books\Vol2\FIGURES\2111\CUT1\2111FIG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85800"/>
            <a:ext cx="9193212"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107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012" name="Picture 4" descr="F:\3456\Books\Vol2\FIGURES\2111\CUT1\2111FIG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94000"/>
            <a:ext cx="9144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5013" name="Picture 5" descr="F:\3456\Books\Vol2\FIGURES\2111\CUT1\2111FIG3.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0"/>
            <a:ext cx="5943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3017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555013"/>
                                        </p:tgtEl>
                                        <p:attrNameLst>
                                          <p:attrName>style.visibility</p:attrName>
                                        </p:attrNameLst>
                                      </p:cBhvr>
                                      <p:to>
                                        <p:strVal val="visible"/>
                                      </p:to>
                                    </p:set>
                                    <p:anim to="" calcmode="lin" valueType="num">
                                      <p:cBhvr>
                                        <p:cTn id="7" dur="1" fill="hold"/>
                                        <p:tgtEl>
                                          <p:spTgt spid="555013"/>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555012"/>
                                        </p:tgtEl>
                                        <p:attrNameLst>
                                          <p:attrName>style.visibility</p:attrName>
                                        </p:attrNameLst>
                                      </p:cBhvr>
                                      <p:to>
                                        <p:strVal val="visible"/>
                                      </p:to>
                                    </p:set>
                                    <p:anim to="" calcmode="lin" valueType="num">
                                      <p:cBhvr>
                                        <p:cTn id="12" dur="1" fill="hold"/>
                                        <p:tgtEl>
                                          <p:spTgt spid="55501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1676400" y="304800"/>
            <a:ext cx="6629400" cy="609600"/>
          </a:xfrm>
        </p:spPr>
        <p:txBody>
          <a:bodyPr/>
          <a:lstStyle/>
          <a:p>
            <a:pPr algn="ctr" eaLnBrk="1" hangingPunct="1">
              <a:defRPr/>
            </a:pPr>
            <a:r>
              <a:rPr lang="en-US" sz="2400" u="sng">
                <a:solidFill>
                  <a:srgbClr val="FFFF00"/>
                </a:solidFill>
              </a:rPr>
              <a:t>PROP. EFFICIENCY OF DIFFERENT </a:t>
            </a:r>
            <a:br>
              <a:rPr lang="en-US" sz="2400" u="sng">
                <a:solidFill>
                  <a:srgbClr val="FFFF00"/>
                </a:solidFill>
              </a:rPr>
            </a:br>
            <a:r>
              <a:rPr lang="en-US" sz="2400" u="sng">
                <a:solidFill>
                  <a:srgbClr val="FFFF00"/>
                </a:solidFill>
              </a:rPr>
              <a:t>GAS TURBINE ENGINES</a:t>
            </a:r>
          </a:p>
        </p:txBody>
      </p:sp>
      <p:pic>
        <p:nvPicPr>
          <p:cNvPr id="36867" name="Picture 3" descr="PROP EFF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769" t="25595" r="5769" b="9848"/>
          <a:stretch>
            <a:fillRect/>
          </a:stretch>
        </p:blipFill>
        <p:spPr>
          <a:xfrm>
            <a:off x="914400" y="1295400"/>
            <a:ext cx="8001000" cy="5257800"/>
          </a:xfrm>
        </p:spPr>
      </p:pic>
    </p:spTree>
    <p:extLst>
      <p:ext uri="{BB962C8B-B14F-4D97-AF65-F5344CB8AC3E}">
        <p14:creationId xmlns:p14="http://schemas.microsoft.com/office/powerpoint/2010/main" val="2129062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3456\Books\Vol2\FIGURES\2143\CUT1\2143f2a.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7686675"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482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1828800" y="609600"/>
            <a:ext cx="5257800" cy="685800"/>
          </a:xfrm>
        </p:spPr>
        <p:txBody>
          <a:bodyPr/>
          <a:lstStyle/>
          <a:p>
            <a:pPr eaLnBrk="1" hangingPunct="1">
              <a:defRPr/>
            </a:pPr>
            <a:r>
              <a:rPr lang="en-US" sz="4000" b="0" u="sng">
                <a:solidFill>
                  <a:srgbClr val="FFFF00"/>
                </a:solidFill>
              </a:rPr>
              <a:t>TURBO PROP ENGINE</a:t>
            </a:r>
          </a:p>
        </p:txBody>
      </p:sp>
      <p:pic>
        <p:nvPicPr>
          <p:cNvPr id="43011" name="Picture 3" descr="turbopro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880" r="5556" b="58627"/>
          <a:stretch>
            <a:fillRect/>
          </a:stretch>
        </p:blipFill>
        <p:spPr>
          <a:xfrm>
            <a:off x="990600" y="1828800"/>
            <a:ext cx="7620000" cy="48768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482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1143000" y="533400"/>
            <a:ext cx="7772400" cy="685800"/>
          </a:xfrm>
        </p:spPr>
        <p:txBody>
          <a:bodyPr/>
          <a:lstStyle/>
          <a:p>
            <a:pPr algn="ctr" eaLnBrk="1" hangingPunct="1">
              <a:defRPr/>
            </a:pPr>
            <a:r>
              <a:rPr lang="en-US" sz="2800" u="sng">
                <a:solidFill>
                  <a:srgbClr val="FFFF00"/>
                </a:solidFill>
              </a:rPr>
              <a:t>FIXED SHAFT TYPE POWER CONVERSION </a:t>
            </a:r>
          </a:p>
        </p:txBody>
      </p:sp>
      <p:pic>
        <p:nvPicPr>
          <p:cNvPr id="44035" name="Picture 3" descr="fre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3703" b="11374"/>
          <a:stretch>
            <a:fillRect/>
          </a:stretch>
        </p:blipFill>
        <p:spPr>
          <a:xfrm>
            <a:off x="914400" y="1828800"/>
            <a:ext cx="8001000" cy="48768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74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1" name="Rectangle 3"/>
          <p:cNvSpPr>
            <a:spLocks noGrp="1" noChangeArrowheads="1"/>
          </p:cNvSpPr>
          <p:nvPr>
            <p:ph type="body" idx="4294967295"/>
          </p:nvPr>
        </p:nvSpPr>
        <p:spPr>
          <a:xfrm>
            <a:off x="755576" y="1700808"/>
            <a:ext cx="8077200" cy="5328592"/>
          </a:xfrm>
        </p:spPr>
        <p:txBody>
          <a:bodyPr/>
          <a:lstStyle/>
          <a:p>
            <a:pPr algn="just" eaLnBrk="1" hangingPunct="1">
              <a:lnSpc>
                <a:spcPct val="150000"/>
              </a:lnSpc>
              <a:spcBef>
                <a:spcPts val="0"/>
              </a:spcBef>
              <a:buFont typeface="Wingdings" pitchFamily="2" charset="2"/>
              <a:buChar char="§"/>
              <a:defRPr/>
            </a:pPr>
            <a:r>
              <a:rPr lang="en-US" sz="2800" dirty="0">
                <a:solidFill>
                  <a:srgbClr val="FFFF00"/>
                </a:solidFill>
                <a:effectLst/>
              </a:rPr>
              <a:t>   Working of jet propulsion is based on newton’s third law .</a:t>
            </a:r>
          </a:p>
          <a:p>
            <a:pPr algn="just" eaLnBrk="1" hangingPunct="1">
              <a:lnSpc>
                <a:spcPct val="150000"/>
              </a:lnSpc>
              <a:spcBef>
                <a:spcPts val="0"/>
              </a:spcBef>
              <a:buFont typeface="Wingdings" pitchFamily="2" charset="2"/>
              <a:buChar char="§"/>
              <a:defRPr/>
            </a:pPr>
            <a:r>
              <a:rPr lang="en-US" sz="2800" dirty="0">
                <a:solidFill>
                  <a:srgbClr val="FFFF00"/>
                </a:solidFill>
                <a:effectLst/>
              </a:rPr>
              <a:t>  When fluid is to be accelerated, force is required to produce acceleration in the fluid. </a:t>
            </a:r>
          </a:p>
          <a:p>
            <a:pPr algn="just" eaLnBrk="1" hangingPunct="1">
              <a:lnSpc>
                <a:spcPct val="150000"/>
              </a:lnSpc>
              <a:spcBef>
                <a:spcPts val="0"/>
              </a:spcBef>
              <a:buFont typeface="Wingdings" pitchFamily="2" charset="2"/>
              <a:buChar char="§"/>
              <a:defRPr/>
            </a:pPr>
            <a:r>
              <a:rPr lang="en-US" sz="2800" dirty="0">
                <a:solidFill>
                  <a:srgbClr val="FFFF00"/>
                </a:solidFill>
                <a:effectLst/>
              </a:rPr>
              <a:t>At the same time, there is an equal and opposite reaction force on the engine which is known as thrust. Working of jet propulsion is based on the reaction principle</a:t>
            </a:r>
          </a:p>
          <a:p>
            <a:pPr algn="just" eaLnBrk="1" hangingPunct="1">
              <a:lnSpc>
                <a:spcPct val="150000"/>
              </a:lnSpc>
              <a:spcBef>
                <a:spcPts val="0"/>
              </a:spcBef>
              <a:buFont typeface="Wingdings" pitchFamily="2" charset="2"/>
              <a:buNone/>
              <a:defRPr/>
            </a:pPr>
            <a:endParaRPr lang="en-US" sz="2800" dirty="0">
              <a:solidFill>
                <a:srgbClr val="FFFF00"/>
              </a:solidFill>
              <a:effectLst/>
            </a:endParaRPr>
          </a:p>
        </p:txBody>
      </p:sp>
      <p:sp>
        <p:nvSpPr>
          <p:cNvPr id="17411" name="Rectangle 4"/>
          <p:cNvSpPr>
            <a:spLocks noChangeArrowheads="1"/>
          </p:cNvSpPr>
          <p:nvPr/>
        </p:nvSpPr>
        <p:spPr bwMode="auto">
          <a:xfrm>
            <a:off x="1475656" y="37514"/>
            <a:ext cx="72390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r>
              <a:rPr lang="en-US" sz="3200" b="1" u="sng" dirty="0">
                <a:solidFill>
                  <a:srgbClr val="FFFF00"/>
                </a:solidFill>
                <a:latin typeface="Times New Roman" pitchFamily="18" charset="0"/>
              </a:rPr>
              <a:t>PRINCIPLE OF JET PROPULSION</a:t>
            </a:r>
          </a:p>
        </p:txBody>
      </p:sp>
    </p:spTree>
    <p:extLst>
      <p:ext uri="{BB962C8B-B14F-4D97-AF65-F5344CB8AC3E}">
        <p14:creationId xmlns:p14="http://schemas.microsoft.com/office/powerpoint/2010/main" val="345135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a:xfrm>
            <a:off x="2209800" y="685800"/>
            <a:ext cx="4876800" cy="685800"/>
          </a:xfrm>
        </p:spPr>
        <p:txBody>
          <a:bodyPr/>
          <a:lstStyle/>
          <a:p>
            <a:pPr eaLnBrk="1" hangingPunct="1">
              <a:defRPr/>
            </a:pPr>
            <a:r>
              <a:rPr lang="en-US" sz="3600" b="0" u="sng" dirty="0">
                <a:solidFill>
                  <a:srgbClr val="FFFF00"/>
                </a:solidFill>
              </a:rPr>
              <a:t>TURBOPROP ENGINES</a:t>
            </a:r>
          </a:p>
        </p:txBody>
      </p:sp>
      <p:sp>
        <p:nvSpPr>
          <p:cNvPr id="526339" name="Rectangle 3"/>
          <p:cNvSpPr>
            <a:spLocks noGrp="1" noChangeArrowheads="1"/>
          </p:cNvSpPr>
          <p:nvPr>
            <p:ph type="body" idx="1"/>
          </p:nvPr>
        </p:nvSpPr>
        <p:spPr>
          <a:xfrm>
            <a:off x="914400" y="1905000"/>
            <a:ext cx="8001000" cy="4800600"/>
          </a:xfrm>
        </p:spPr>
        <p:txBody>
          <a:bodyPr/>
          <a:lstStyle/>
          <a:p>
            <a:pPr algn="just" eaLnBrk="1" hangingPunct="1">
              <a:lnSpc>
                <a:spcPct val="80000"/>
              </a:lnSpc>
              <a:defRPr/>
            </a:pPr>
            <a:r>
              <a:rPr lang="en-US" sz="1800" b="1" dirty="0">
                <a:solidFill>
                  <a:srgbClr val="00FF00"/>
                </a:solidFill>
              </a:rPr>
              <a:t>THIS IS BASICALLY A TURBOJET ENGINE WITH AN ADDITIONAL COMPONENT CALLED PROPELLER.</a:t>
            </a:r>
          </a:p>
          <a:p>
            <a:pPr algn="just" eaLnBrk="1" hangingPunct="1">
              <a:lnSpc>
                <a:spcPct val="80000"/>
              </a:lnSpc>
              <a:buFont typeface="Wingdings" pitchFamily="2" charset="2"/>
              <a:buNone/>
              <a:defRPr/>
            </a:pPr>
            <a:r>
              <a:rPr lang="en-US" sz="1800" b="1" dirty="0">
                <a:solidFill>
                  <a:srgbClr val="00FF00"/>
                </a:solidFill>
              </a:rPr>
              <a:t> </a:t>
            </a:r>
          </a:p>
          <a:p>
            <a:pPr algn="just" eaLnBrk="1" hangingPunct="1">
              <a:lnSpc>
                <a:spcPct val="80000"/>
              </a:lnSpc>
              <a:defRPr/>
            </a:pPr>
            <a:r>
              <a:rPr lang="en-US" sz="1800" b="1" dirty="0">
                <a:solidFill>
                  <a:srgbClr val="00FF00"/>
                </a:solidFill>
              </a:rPr>
              <a:t>THESE PROPELLERS FORCE A LARGE MASS OF AIR (MORE THAN TURBOJET) TO ACCELARATE  THUS PRODUCING THRUST( VELOCITY CHANGE IS LESSER THAN TURBOJET)</a:t>
            </a:r>
          </a:p>
          <a:p>
            <a:pPr algn="just" eaLnBrk="1" hangingPunct="1">
              <a:lnSpc>
                <a:spcPct val="80000"/>
              </a:lnSpc>
              <a:defRPr/>
            </a:pPr>
            <a:endParaRPr lang="en-US" sz="1800" b="1" dirty="0">
              <a:solidFill>
                <a:srgbClr val="00FF00"/>
              </a:solidFill>
            </a:endParaRPr>
          </a:p>
          <a:p>
            <a:pPr algn="just" eaLnBrk="1" hangingPunct="1">
              <a:lnSpc>
                <a:spcPct val="80000"/>
              </a:lnSpc>
              <a:buFont typeface="Wingdings" pitchFamily="2" charset="2"/>
              <a:buNone/>
              <a:defRPr/>
            </a:pPr>
            <a:endParaRPr lang="en-US" sz="1800" b="1" dirty="0">
              <a:solidFill>
                <a:srgbClr val="00FF00"/>
              </a:solidFill>
            </a:endParaRPr>
          </a:p>
          <a:p>
            <a:pPr algn="just" eaLnBrk="1" hangingPunct="1">
              <a:lnSpc>
                <a:spcPct val="80000"/>
              </a:lnSpc>
              <a:defRPr/>
            </a:pPr>
            <a:r>
              <a:rPr lang="en-US" sz="1800" b="1" dirty="0">
                <a:solidFill>
                  <a:srgbClr val="00FF00"/>
                </a:solidFill>
              </a:rPr>
              <a:t>CONCENTRATION IS TO </a:t>
            </a:r>
            <a:r>
              <a:rPr lang="en-US" sz="1800" b="1" dirty="0"/>
              <a:t>ACHIEVE HIGHER MASS FLOW THAN THE HIGHER VELOCITY CHANGES. GASES ARE NOT EXPANDED IN THE NOZZLE BUT EXPANDED IN THE TURBINE.</a:t>
            </a:r>
          </a:p>
          <a:p>
            <a:pPr algn="just" eaLnBrk="1" hangingPunct="1">
              <a:lnSpc>
                <a:spcPct val="80000"/>
              </a:lnSpc>
              <a:defRPr/>
            </a:pPr>
            <a:endParaRPr lang="en-US" sz="1800" b="1" dirty="0">
              <a:solidFill>
                <a:srgbClr val="00FF00"/>
              </a:solidFill>
            </a:endParaRPr>
          </a:p>
          <a:p>
            <a:pPr algn="just" eaLnBrk="1" hangingPunct="1">
              <a:lnSpc>
                <a:spcPct val="80000"/>
              </a:lnSpc>
              <a:defRPr/>
            </a:pPr>
            <a:r>
              <a:rPr lang="en-US" sz="1800" b="1" dirty="0">
                <a:solidFill>
                  <a:srgbClr val="00FF00"/>
                </a:solidFill>
              </a:rPr>
              <a:t>A MAJORITY OF GAS STREAM ENERGY IS CONVERTED INTO MECHANICAL ENERGY BY THE TURBINE</a:t>
            </a:r>
          </a:p>
          <a:p>
            <a:pPr algn="just" eaLnBrk="1" hangingPunct="1">
              <a:lnSpc>
                <a:spcPct val="80000"/>
              </a:lnSpc>
              <a:defRPr/>
            </a:pPr>
            <a:endParaRPr lang="en-US" sz="1800" b="1" dirty="0">
              <a:solidFill>
                <a:srgbClr val="00FF00"/>
              </a:solidFill>
            </a:endParaRPr>
          </a:p>
          <a:p>
            <a:pPr algn="just" eaLnBrk="1" hangingPunct="1">
              <a:lnSpc>
                <a:spcPct val="80000"/>
              </a:lnSpc>
              <a:defRPr/>
            </a:pPr>
            <a:r>
              <a:rPr lang="en-US" sz="1800" b="1" dirty="0">
                <a:solidFill>
                  <a:srgbClr val="00FF00"/>
                </a:solidFill>
              </a:rPr>
              <a:t>ENERGY IS UTILISED FOR DRIVING THE PROPELLERS IN FRONT OF THE ENGINE IN ADDITION TO COMPRESSOR AND ACCESSORIES</a:t>
            </a:r>
          </a:p>
          <a:p>
            <a:pPr algn="just" eaLnBrk="1" hangingPunct="1">
              <a:lnSpc>
                <a:spcPct val="80000"/>
              </a:lnSpc>
              <a:defRPr/>
            </a:pPr>
            <a:endParaRPr lang="en-US" sz="1800" b="1" dirty="0">
              <a:solidFill>
                <a:srgbClr val="00FF00"/>
              </a:solidFill>
            </a:endParaRPr>
          </a:p>
          <a:p>
            <a:pPr algn="just" eaLnBrk="1" hangingPunct="1">
              <a:lnSpc>
                <a:spcPct val="80000"/>
              </a:lnSpc>
              <a:buFont typeface="Wingdings" pitchFamily="2" charset="2"/>
              <a:buNone/>
              <a:defRPr/>
            </a:pPr>
            <a:endParaRPr lang="en-US" sz="1800" b="1" dirty="0">
              <a:solidFill>
                <a:srgbClr val="FFFF00"/>
              </a:solidFill>
            </a:endParaRPr>
          </a:p>
        </p:txBody>
      </p:sp>
    </p:spTree>
    <p:extLst>
      <p:ext uri="{BB962C8B-B14F-4D97-AF65-F5344CB8AC3E}">
        <p14:creationId xmlns:p14="http://schemas.microsoft.com/office/powerpoint/2010/main" val="27780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633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6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eaLnBrk="1" hangingPunct="1">
              <a:defRPr/>
            </a:pPr>
            <a:r>
              <a:rPr lang="en-US" dirty="0">
                <a:solidFill>
                  <a:srgbClr val="FFFF00"/>
                </a:solidFill>
              </a:rPr>
              <a:t>TURBOPROP ENGINES</a:t>
            </a:r>
          </a:p>
        </p:txBody>
      </p:sp>
      <p:pic>
        <p:nvPicPr>
          <p:cNvPr id="81922" name="Picture 2" descr="http://upload.wikimedia.org/wikipedia/commons/0/03/Flowtp.gif">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2133287"/>
            <a:ext cx="4591050"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20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2286000" y="685800"/>
            <a:ext cx="4724400" cy="609600"/>
          </a:xfrm>
        </p:spPr>
        <p:txBody>
          <a:bodyPr/>
          <a:lstStyle/>
          <a:p>
            <a:pPr eaLnBrk="1" hangingPunct="1">
              <a:defRPr/>
            </a:pPr>
            <a:r>
              <a:rPr lang="en-US" sz="4000" b="0" u="sng">
                <a:solidFill>
                  <a:srgbClr val="FFFF00"/>
                </a:solidFill>
              </a:rPr>
              <a:t>CHARACTERSTICS</a:t>
            </a:r>
          </a:p>
        </p:txBody>
      </p:sp>
      <p:sp>
        <p:nvSpPr>
          <p:cNvPr id="527363" name="Rectangle 3"/>
          <p:cNvSpPr>
            <a:spLocks noGrp="1" noChangeArrowheads="1"/>
          </p:cNvSpPr>
          <p:nvPr>
            <p:ph type="body" idx="1"/>
          </p:nvPr>
        </p:nvSpPr>
        <p:spPr>
          <a:xfrm>
            <a:off x="914400" y="1905000"/>
            <a:ext cx="8077200" cy="4724400"/>
          </a:xfrm>
        </p:spPr>
        <p:txBody>
          <a:bodyPr/>
          <a:lstStyle/>
          <a:p>
            <a:pPr eaLnBrk="1" hangingPunct="1">
              <a:lnSpc>
                <a:spcPct val="80000"/>
              </a:lnSpc>
              <a:defRPr/>
            </a:pPr>
            <a:r>
              <a:rPr lang="en-US" sz="1800" b="1" dirty="0">
                <a:solidFill>
                  <a:srgbClr val="FFFF00"/>
                </a:solidFill>
              </a:rPr>
              <a:t>HIGH PROPELLER EFFICIENCY AT LOW AIR SPEEDS. </a:t>
            </a:r>
          </a:p>
          <a:p>
            <a:pPr eaLnBrk="1" hangingPunct="1">
              <a:lnSpc>
                <a:spcPct val="80000"/>
              </a:lnSpc>
              <a:buFont typeface="Wingdings" pitchFamily="2" charset="2"/>
              <a:buNone/>
              <a:defRPr/>
            </a:pPr>
            <a:endParaRPr lang="en-US" sz="1800" b="1" dirty="0">
              <a:solidFill>
                <a:srgbClr val="FFFF00"/>
              </a:solidFill>
            </a:endParaRPr>
          </a:p>
          <a:p>
            <a:pPr eaLnBrk="1" hangingPunct="1">
              <a:lnSpc>
                <a:spcPct val="80000"/>
              </a:lnSpc>
              <a:defRPr/>
            </a:pPr>
            <a:r>
              <a:rPr lang="en-US" sz="1800" b="1" dirty="0">
                <a:solidFill>
                  <a:srgbClr val="FFFF00"/>
                </a:solidFill>
              </a:rPr>
              <a:t>REDUCES TAKE OFF ROLL </a:t>
            </a:r>
          </a:p>
          <a:p>
            <a:pPr eaLnBrk="1" hangingPunct="1">
              <a:lnSpc>
                <a:spcPct val="80000"/>
              </a:lnSpc>
              <a:defRPr/>
            </a:pPr>
            <a:endParaRPr lang="en-US" sz="1800" b="1" dirty="0">
              <a:solidFill>
                <a:srgbClr val="FFFF00"/>
              </a:solidFill>
            </a:endParaRPr>
          </a:p>
          <a:p>
            <a:pPr eaLnBrk="1" hangingPunct="1">
              <a:lnSpc>
                <a:spcPct val="80000"/>
              </a:lnSpc>
              <a:defRPr/>
            </a:pPr>
            <a:r>
              <a:rPr lang="en-US" sz="1800" b="1" dirty="0">
                <a:solidFill>
                  <a:srgbClr val="FFFF00"/>
                </a:solidFill>
              </a:rPr>
              <a:t>EFFICIENCY DROPS WITH INCREASING AIR SPEED</a:t>
            </a:r>
          </a:p>
          <a:p>
            <a:pPr eaLnBrk="1" hangingPunct="1">
              <a:lnSpc>
                <a:spcPct val="80000"/>
              </a:lnSpc>
              <a:defRPr/>
            </a:pPr>
            <a:endParaRPr lang="en-US" sz="1800" b="1" dirty="0">
              <a:solidFill>
                <a:srgbClr val="FFFF00"/>
              </a:solidFill>
            </a:endParaRPr>
          </a:p>
          <a:p>
            <a:pPr eaLnBrk="1" hangingPunct="1">
              <a:lnSpc>
                <a:spcPct val="80000"/>
              </a:lnSpc>
              <a:defRPr/>
            </a:pPr>
            <a:r>
              <a:rPr lang="en-US" sz="1800" b="1" dirty="0">
                <a:solidFill>
                  <a:srgbClr val="FFFF00"/>
                </a:solidFill>
              </a:rPr>
              <a:t>MORE COMPLICATED IN DESIGN AND HEAVIER THAN TURBOJET</a:t>
            </a:r>
          </a:p>
          <a:p>
            <a:pPr eaLnBrk="1" hangingPunct="1">
              <a:lnSpc>
                <a:spcPct val="80000"/>
              </a:lnSpc>
              <a:defRPr/>
            </a:pPr>
            <a:endParaRPr lang="en-US" sz="1800" b="1" dirty="0">
              <a:solidFill>
                <a:srgbClr val="FFFF00"/>
              </a:solidFill>
            </a:endParaRPr>
          </a:p>
          <a:p>
            <a:pPr eaLnBrk="1" hangingPunct="1">
              <a:lnSpc>
                <a:spcPct val="80000"/>
              </a:lnSpc>
              <a:defRPr/>
            </a:pPr>
            <a:r>
              <a:rPr lang="en-US" sz="1800" b="1" dirty="0">
                <a:solidFill>
                  <a:srgbClr val="FFFF00"/>
                </a:solidFill>
              </a:rPr>
              <a:t>LARGE FRONTAL AREA, HENCE LONGER LANDING GEARS FOR LOW WING AIRCRAFT</a:t>
            </a:r>
          </a:p>
          <a:p>
            <a:pPr eaLnBrk="1" hangingPunct="1">
              <a:lnSpc>
                <a:spcPct val="80000"/>
              </a:lnSpc>
              <a:defRPr/>
            </a:pPr>
            <a:endParaRPr lang="en-US" sz="1800" b="1" dirty="0">
              <a:solidFill>
                <a:srgbClr val="FFFF00"/>
              </a:solidFill>
            </a:endParaRPr>
          </a:p>
          <a:p>
            <a:pPr eaLnBrk="1" hangingPunct="1">
              <a:lnSpc>
                <a:spcPct val="80000"/>
              </a:lnSpc>
              <a:defRPr/>
            </a:pPr>
            <a:r>
              <a:rPr lang="en-US" sz="1800" b="1" dirty="0">
                <a:solidFill>
                  <a:srgbClr val="FFFF00"/>
                </a:solidFill>
              </a:rPr>
              <a:t>EFFICIENT REVERSE THRUST POSSIBLE</a:t>
            </a:r>
          </a:p>
          <a:p>
            <a:pPr eaLnBrk="1" hangingPunct="1">
              <a:lnSpc>
                <a:spcPct val="80000"/>
              </a:lnSpc>
              <a:defRPr/>
            </a:pPr>
            <a:endParaRPr lang="en-US" sz="1800" b="1" dirty="0">
              <a:solidFill>
                <a:srgbClr val="FFFF00"/>
              </a:solidFill>
            </a:endParaRPr>
          </a:p>
          <a:p>
            <a:pPr eaLnBrk="1" hangingPunct="1">
              <a:lnSpc>
                <a:spcPct val="80000"/>
              </a:lnSpc>
              <a:defRPr/>
            </a:pPr>
            <a:r>
              <a:rPr lang="en-US" sz="1800" b="1" dirty="0">
                <a:solidFill>
                  <a:srgbClr val="FFFF00"/>
                </a:solidFill>
              </a:rPr>
              <a:t>SUPERIOR FOR LIFTING HEAVY LOADS AT SHORT TAKE OFF WHERE HIGH SPEEDS ARE NOT REQUIRED.</a:t>
            </a:r>
          </a:p>
        </p:txBody>
      </p:sp>
    </p:spTree>
    <p:extLst>
      <p:ext uri="{BB962C8B-B14F-4D97-AF65-F5344CB8AC3E}">
        <p14:creationId xmlns:p14="http://schemas.microsoft.com/office/powerpoint/2010/main" val="106600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7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73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73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736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736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73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xfrm>
            <a:off x="2209800" y="228600"/>
            <a:ext cx="5181600" cy="822325"/>
          </a:xfrm>
        </p:spPr>
        <p:txBody>
          <a:bodyPr/>
          <a:lstStyle/>
          <a:p>
            <a:pPr eaLnBrk="1" hangingPunct="1">
              <a:defRPr/>
            </a:pPr>
            <a:r>
              <a:rPr lang="en-US" sz="3600">
                <a:solidFill>
                  <a:srgbClr val="FFFF00"/>
                </a:solidFill>
              </a:rPr>
              <a:t>TURBOFAN ENGINE</a:t>
            </a:r>
          </a:p>
        </p:txBody>
      </p:sp>
      <p:pic>
        <p:nvPicPr>
          <p:cNvPr id="48131" name="Picture 3" descr="turbofa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050925"/>
            <a:ext cx="8001000" cy="57150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98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a:xfrm>
            <a:off x="1828800" y="609600"/>
            <a:ext cx="5562600" cy="762000"/>
          </a:xfrm>
        </p:spPr>
        <p:txBody>
          <a:bodyPr/>
          <a:lstStyle/>
          <a:p>
            <a:pPr eaLnBrk="1" hangingPunct="1">
              <a:defRPr/>
            </a:pPr>
            <a:r>
              <a:rPr lang="en-US" b="0" u="sng">
                <a:solidFill>
                  <a:schemeClr val="tx1"/>
                </a:solidFill>
              </a:rPr>
              <a:t>TURBOFAN ENGINES</a:t>
            </a:r>
          </a:p>
        </p:txBody>
      </p:sp>
      <p:sp>
        <p:nvSpPr>
          <p:cNvPr id="532483" name="Rectangle 3"/>
          <p:cNvSpPr>
            <a:spLocks noGrp="1" noChangeArrowheads="1"/>
          </p:cNvSpPr>
          <p:nvPr>
            <p:ph type="body" idx="1"/>
          </p:nvPr>
        </p:nvSpPr>
        <p:spPr>
          <a:xfrm>
            <a:off x="609600" y="1752600"/>
            <a:ext cx="8305800" cy="5105400"/>
          </a:xfrm>
        </p:spPr>
        <p:txBody>
          <a:bodyPr/>
          <a:lstStyle/>
          <a:p>
            <a:pPr algn="just" eaLnBrk="1" hangingPunct="1">
              <a:lnSpc>
                <a:spcPct val="150000"/>
              </a:lnSpc>
              <a:defRPr/>
            </a:pPr>
            <a:r>
              <a:rPr lang="en-US" sz="1800" b="1" dirty="0">
                <a:solidFill>
                  <a:srgbClr val="FFFF00"/>
                </a:solidFill>
                <a:effectLst/>
              </a:rPr>
              <a:t>Has a duct enclosed fan mounted on the front or rear. Basically thrust augmented turbojet by dividing or increasing airflow.</a:t>
            </a:r>
          </a:p>
          <a:p>
            <a:pPr algn="just" eaLnBrk="1" hangingPunct="1">
              <a:lnSpc>
                <a:spcPct val="150000"/>
              </a:lnSpc>
              <a:defRPr/>
            </a:pPr>
            <a:r>
              <a:rPr lang="en-US" sz="1800" b="1" dirty="0">
                <a:solidFill>
                  <a:srgbClr val="FFFF00"/>
                </a:solidFill>
                <a:effectLst/>
              </a:rPr>
              <a:t>Driven mechanically - geared down or at same speed as that of compressor by independent turbine located at rear of compressor-drive turbine.</a:t>
            </a:r>
          </a:p>
          <a:p>
            <a:pPr algn="just" eaLnBrk="1" hangingPunct="1">
              <a:lnSpc>
                <a:spcPct val="150000"/>
              </a:lnSpc>
              <a:defRPr/>
            </a:pPr>
            <a:r>
              <a:rPr lang="en-US" sz="1800" b="1" dirty="0">
                <a:solidFill>
                  <a:srgbClr val="FFFF00"/>
                </a:solidFill>
                <a:effectLst/>
              </a:rPr>
              <a:t>Based on jet principle</a:t>
            </a:r>
          </a:p>
          <a:p>
            <a:pPr algn="just" eaLnBrk="1" hangingPunct="1">
              <a:lnSpc>
                <a:spcPct val="150000"/>
              </a:lnSpc>
              <a:defRPr/>
            </a:pPr>
            <a:r>
              <a:rPr lang="en-US" sz="1800" b="1" dirty="0">
                <a:solidFill>
                  <a:srgbClr val="FFFF00"/>
                </a:solidFill>
                <a:effectLst/>
              </a:rPr>
              <a:t>Fans help increase mass flow</a:t>
            </a:r>
          </a:p>
          <a:p>
            <a:pPr algn="just" eaLnBrk="1" hangingPunct="1">
              <a:lnSpc>
                <a:spcPct val="150000"/>
              </a:lnSpc>
              <a:defRPr/>
            </a:pPr>
            <a:r>
              <a:rPr lang="en-US" sz="1800" b="1" dirty="0">
                <a:solidFill>
                  <a:srgbClr val="FFFF00"/>
                </a:solidFill>
                <a:effectLst/>
              </a:rPr>
              <a:t>The fan air can exit engine separately or can be ducted back to mix with primary air at the rear, or the primary and secondary air flow can be mixed internally and then exit through a common nozzle</a:t>
            </a:r>
          </a:p>
        </p:txBody>
      </p:sp>
    </p:spTree>
    <p:extLst>
      <p:ext uri="{BB962C8B-B14F-4D97-AF65-F5344CB8AC3E}">
        <p14:creationId xmlns:p14="http://schemas.microsoft.com/office/powerpoint/2010/main" val="71099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TURBOFAN</a:t>
            </a:r>
          </a:p>
        </p:txBody>
      </p:sp>
      <p:pic>
        <p:nvPicPr>
          <p:cNvPr id="41986" name="Picture 2" descr="http://upload.wikimedia.org/wikipedia/commons/4/44/Turbofan3_Unlabelled.gif">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340768"/>
            <a:ext cx="7128792" cy="534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733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a:xfrm>
            <a:off x="2286000" y="685800"/>
            <a:ext cx="5181600" cy="822325"/>
          </a:xfrm>
        </p:spPr>
        <p:txBody>
          <a:bodyPr/>
          <a:lstStyle/>
          <a:p>
            <a:pPr eaLnBrk="1" hangingPunct="1">
              <a:defRPr/>
            </a:pPr>
            <a:r>
              <a:rPr lang="en-US" sz="3600">
                <a:solidFill>
                  <a:srgbClr val="FFFF00"/>
                </a:solidFill>
              </a:rPr>
              <a:t>TURBOFAN ENGINE</a:t>
            </a:r>
          </a:p>
        </p:txBody>
      </p:sp>
      <p:pic>
        <p:nvPicPr>
          <p:cNvPr id="50179" name="Picture 3" descr="turbofa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828800"/>
            <a:ext cx="8001000" cy="47942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12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2438400" y="381000"/>
            <a:ext cx="4876800" cy="838200"/>
          </a:xfrm>
        </p:spPr>
        <p:txBody>
          <a:bodyPr/>
          <a:lstStyle/>
          <a:p>
            <a:pPr eaLnBrk="1" hangingPunct="1">
              <a:defRPr/>
            </a:pPr>
            <a:r>
              <a:rPr lang="en-US" b="0" u="sng">
                <a:solidFill>
                  <a:srgbClr val="FFFF00"/>
                </a:solidFill>
              </a:rPr>
              <a:t>CHARACTERSTICS</a:t>
            </a:r>
            <a:r>
              <a:rPr lang="en-US" b="0" u="sng">
                <a:solidFill>
                  <a:srgbClr val="FF0066"/>
                </a:solidFill>
              </a:rPr>
              <a:t> </a:t>
            </a:r>
            <a:r>
              <a:rPr lang="en-US"/>
              <a:t> </a:t>
            </a:r>
          </a:p>
        </p:txBody>
      </p:sp>
      <p:sp>
        <p:nvSpPr>
          <p:cNvPr id="534531" name="Rectangle 3"/>
          <p:cNvSpPr>
            <a:spLocks noGrp="1" noChangeArrowheads="1"/>
          </p:cNvSpPr>
          <p:nvPr>
            <p:ph type="body" idx="1"/>
          </p:nvPr>
        </p:nvSpPr>
        <p:spPr>
          <a:xfrm>
            <a:off x="990600" y="1752600"/>
            <a:ext cx="7924800" cy="4724400"/>
          </a:xfrm>
        </p:spPr>
        <p:txBody>
          <a:bodyPr/>
          <a:lstStyle/>
          <a:p>
            <a:pPr algn="just" eaLnBrk="1" hangingPunct="1">
              <a:lnSpc>
                <a:spcPct val="150000"/>
              </a:lnSpc>
              <a:defRPr/>
            </a:pPr>
            <a:r>
              <a:rPr lang="en-US" sz="2400" b="1" dirty="0">
                <a:solidFill>
                  <a:srgbClr val="FFFF00"/>
                </a:solidFill>
                <a:effectLst/>
              </a:rPr>
              <a:t>Increase in FPR(Fan Pressure Ratio) results in increase in fan thrust.</a:t>
            </a:r>
          </a:p>
          <a:p>
            <a:pPr algn="just" eaLnBrk="1" hangingPunct="1">
              <a:lnSpc>
                <a:spcPct val="150000"/>
              </a:lnSpc>
              <a:defRPr/>
            </a:pPr>
            <a:r>
              <a:rPr lang="en-US" sz="2400" b="1" dirty="0">
                <a:solidFill>
                  <a:srgbClr val="FFFF00"/>
                </a:solidFill>
                <a:effectLst/>
              </a:rPr>
              <a:t>For any value of TIT, there is an optimum value of FPR</a:t>
            </a:r>
          </a:p>
          <a:p>
            <a:pPr algn="just" eaLnBrk="1" hangingPunct="1">
              <a:lnSpc>
                <a:spcPct val="150000"/>
              </a:lnSpc>
              <a:defRPr/>
            </a:pPr>
            <a:r>
              <a:rPr lang="en-US" sz="2400" b="1" dirty="0">
                <a:solidFill>
                  <a:srgbClr val="FFFF00"/>
                </a:solidFill>
                <a:effectLst/>
              </a:rPr>
              <a:t>Optimum value of FPR for minimum SFC &amp; max. Sp. Thrust coincide because of fixed energy input</a:t>
            </a:r>
          </a:p>
        </p:txBody>
      </p:sp>
    </p:spTree>
    <p:extLst>
      <p:ext uri="{BB962C8B-B14F-4D97-AF65-F5344CB8AC3E}">
        <p14:creationId xmlns:p14="http://schemas.microsoft.com/office/powerpoint/2010/main" val="42174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4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2438400" y="381000"/>
            <a:ext cx="4876800" cy="838200"/>
          </a:xfrm>
        </p:spPr>
        <p:txBody>
          <a:bodyPr/>
          <a:lstStyle/>
          <a:p>
            <a:pPr eaLnBrk="1" hangingPunct="1">
              <a:defRPr/>
            </a:pPr>
            <a:r>
              <a:rPr lang="en-US" b="0" u="sng">
                <a:solidFill>
                  <a:srgbClr val="FFFF00"/>
                </a:solidFill>
              </a:rPr>
              <a:t>CHARACTERSTICS</a:t>
            </a:r>
            <a:r>
              <a:rPr lang="en-US" b="0" u="sng">
                <a:solidFill>
                  <a:srgbClr val="FF0066"/>
                </a:solidFill>
              </a:rPr>
              <a:t> </a:t>
            </a:r>
            <a:r>
              <a:rPr lang="en-US"/>
              <a:t> </a:t>
            </a:r>
          </a:p>
        </p:txBody>
      </p:sp>
      <p:sp>
        <p:nvSpPr>
          <p:cNvPr id="535555" name="Rectangle 3"/>
          <p:cNvSpPr>
            <a:spLocks noGrp="1" noChangeArrowheads="1"/>
          </p:cNvSpPr>
          <p:nvPr>
            <p:ph type="body" idx="1"/>
          </p:nvPr>
        </p:nvSpPr>
        <p:spPr>
          <a:xfrm>
            <a:off x="990600" y="1752600"/>
            <a:ext cx="7924800" cy="4724400"/>
          </a:xfrm>
        </p:spPr>
        <p:txBody>
          <a:bodyPr/>
          <a:lstStyle/>
          <a:p>
            <a:pPr algn="just" eaLnBrk="1" hangingPunct="1">
              <a:lnSpc>
                <a:spcPct val="150000"/>
              </a:lnSpc>
              <a:defRPr/>
            </a:pPr>
            <a:r>
              <a:rPr lang="en-US" sz="2800" b="1" dirty="0">
                <a:solidFill>
                  <a:srgbClr val="FFFF00"/>
                </a:solidFill>
                <a:effectLst/>
              </a:rPr>
              <a:t>Increasing BPR(By Pass ratio) improves SFC at the expense of a significant reduction in Sp. thrust</a:t>
            </a:r>
          </a:p>
          <a:p>
            <a:pPr algn="just" eaLnBrk="1" hangingPunct="1">
              <a:lnSpc>
                <a:spcPct val="150000"/>
              </a:lnSpc>
              <a:defRPr/>
            </a:pPr>
            <a:r>
              <a:rPr lang="en-US" sz="2800" b="1" dirty="0">
                <a:solidFill>
                  <a:srgbClr val="FFFF00"/>
                </a:solidFill>
                <a:effectLst/>
              </a:rPr>
              <a:t>Optimum FPR increases with TIT</a:t>
            </a:r>
          </a:p>
          <a:p>
            <a:pPr algn="just" eaLnBrk="1" hangingPunct="1">
              <a:lnSpc>
                <a:spcPct val="150000"/>
              </a:lnSpc>
              <a:defRPr/>
            </a:pPr>
            <a:r>
              <a:rPr lang="en-US" sz="2800" b="1" dirty="0">
                <a:solidFill>
                  <a:srgbClr val="FFFF00"/>
                </a:solidFill>
                <a:effectLst/>
              </a:rPr>
              <a:t>Optimum SFC requires low </a:t>
            </a:r>
            <a:r>
              <a:rPr lang="en-US" sz="2800" b="1" dirty="0" err="1">
                <a:solidFill>
                  <a:srgbClr val="FFFF00"/>
                </a:solidFill>
                <a:effectLst/>
              </a:rPr>
              <a:t>Sp</a:t>
            </a:r>
            <a:r>
              <a:rPr lang="en-US" sz="2800" b="1" dirty="0">
                <a:solidFill>
                  <a:srgbClr val="FFFF00"/>
                </a:solidFill>
                <a:effectLst/>
              </a:rPr>
              <a:t> thrust, this being particularly important for high bypass turbofans.</a:t>
            </a:r>
          </a:p>
        </p:txBody>
      </p:sp>
    </p:spTree>
    <p:extLst>
      <p:ext uri="{BB962C8B-B14F-4D97-AF65-F5344CB8AC3E}">
        <p14:creationId xmlns:p14="http://schemas.microsoft.com/office/powerpoint/2010/main" val="407358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5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5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5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a:xfrm>
            <a:off x="2514600" y="533400"/>
            <a:ext cx="4267200" cy="685800"/>
          </a:xfrm>
        </p:spPr>
        <p:txBody>
          <a:bodyPr/>
          <a:lstStyle/>
          <a:p>
            <a:pPr algn="ctr" eaLnBrk="1" hangingPunct="1">
              <a:defRPr/>
            </a:pPr>
            <a:r>
              <a:rPr lang="en-US" sz="3200" u="sng" dirty="0" err="1">
                <a:solidFill>
                  <a:srgbClr val="FFFF00"/>
                </a:solidFill>
              </a:rPr>
              <a:t>Turboshaft</a:t>
            </a:r>
            <a:r>
              <a:rPr lang="en-US" sz="3200" u="sng" dirty="0">
                <a:solidFill>
                  <a:srgbClr val="FFFF00"/>
                </a:solidFill>
              </a:rPr>
              <a:t> Engine</a:t>
            </a:r>
          </a:p>
        </p:txBody>
      </p:sp>
      <p:sp>
        <p:nvSpPr>
          <p:cNvPr id="54275" name="Rectangle 3"/>
          <p:cNvSpPr>
            <a:spLocks noChangeArrowheads="1"/>
          </p:cNvSpPr>
          <p:nvPr/>
        </p:nvSpPr>
        <p:spPr bwMode="auto">
          <a:xfrm>
            <a:off x="0" y="1843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en-US"/>
          </a:p>
        </p:txBody>
      </p:sp>
      <p:pic>
        <p:nvPicPr>
          <p:cNvPr id="82946" name="Picture 2" descr="http://upload.wikimedia.org/wikipedia/commons/thumb/8/84/Turboshaft_operation.png/300px-Turboshaft_op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060848"/>
            <a:ext cx="6302585" cy="451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8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295400" y="228600"/>
            <a:ext cx="7620000" cy="11430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sz="2400" b="1" dirty="0">
                <a:solidFill>
                  <a:srgbClr val="FFFF00"/>
                </a:solidFill>
              </a:rPr>
              <a:t>CLASSIFICATION OF AIRCRAFT ENGINES</a:t>
            </a:r>
          </a:p>
        </p:txBody>
      </p:sp>
      <p:sp>
        <p:nvSpPr>
          <p:cNvPr id="23555" name="Rectangle 5"/>
          <p:cNvSpPr>
            <a:spLocks noChangeArrowheads="1"/>
          </p:cNvSpPr>
          <p:nvPr/>
        </p:nvSpPr>
        <p:spPr bwMode="auto">
          <a:xfrm>
            <a:off x="1143000" y="1905000"/>
            <a:ext cx="3124200" cy="4572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AIR BREATHING ENG</a:t>
            </a:r>
          </a:p>
        </p:txBody>
      </p:sp>
      <p:sp>
        <p:nvSpPr>
          <p:cNvPr id="23556" name="Rectangle 6"/>
          <p:cNvSpPr>
            <a:spLocks noChangeArrowheads="1"/>
          </p:cNvSpPr>
          <p:nvPr/>
        </p:nvSpPr>
        <p:spPr bwMode="auto">
          <a:xfrm>
            <a:off x="6553200" y="1905000"/>
            <a:ext cx="1981200" cy="4572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RKT ENGINES</a:t>
            </a:r>
          </a:p>
        </p:txBody>
      </p:sp>
      <p:sp>
        <p:nvSpPr>
          <p:cNvPr id="23557" name="Rectangle 7"/>
          <p:cNvSpPr>
            <a:spLocks noChangeArrowheads="1"/>
          </p:cNvSpPr>
          <p:nvPr/>
        </p:nvSpPr>
        <p:spPr bwMode="auto">
          <a:xfrm>
            <a:off x="1066800" y="2743200"/>
            <a:ext cx="4038600" cy="6096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RECIPROCATING OR PROPELLER </a:t>
            </a:r>
          </a:p>
          <a:p>
            <a:pPr algn="ctr" eaLnBrk="0" fontAlgn="base" hangingPunct="0">
              <a:spcBef>
                <a:spcPct val="0"/>
              </a:spcBef>
              <a:spcAft>
                <a:spcPct val="0"/>
              </a:spcAft>
            </a:pPr>
            <a:r>
              <a:rPr lang="en-US" b="1">
                <a:solidFill>
                  <a:srgbClr val="FFFF00"/>
                </a:solidFill>
              </a:rPr>
              <a:t>ENGINES</a:t>
            </a:r>
          </a:p>
        </p:txBody>
      </p:sp>
      <p:sp>
        <p:nvSpPr>
          <p:cNvPr id="23558" name="Rectangle 8"/>
          <p:cNvSpPr>
            <a:spLocks noChangeArrowheads="1"/>
          </p:cNvSpPr>
          <p:nvPr/>
        </p:nvSpPr>
        <p:spPr bwMode="auto">
          <a:xfrm>
            <a:off x="1066800" y="3505200"/>
            <a:ext cx="3429000" cy="3810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GAS TURBINE ENGINES</a:t>
            </a:r>
          </a:p>
        </p:txBody>
      </p:sp>
      <p:sp>
        <p:nvSpPr>
          <p:cNvPr id="23559" name="Rectangle 10"/>
          <p:cNvSpPr>
            <a:spLocks noChangeArrowheads="1"/>
          </p:cNvSpPr>
          <p:nvPr/>
        </p:nvSpPr>
        <p:spPr bwMode="auto">
          <a:xfrm>
            <a:off x="1066800" y="4038600"/>
            <a:ext cx="2590800" cy="4572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RAMJET ENGINES</a:t>
            </a:r>
          </a:p>
        </p:txBody>
      </p:sp>
      <p:sp>
        <p:nvSpPr>
          <p:cNvPr id="23560" name="Rectangle 11"/>
          <p:cNvSpPr>
            <a:spLocks noChangeArrowheads="1"/>
          </p:cNvSpPr>
          <p:nvPr/>
        </p:nvSpPr>
        <p:spPr bwMode="auto">
          <a:xfrm>
            <a:off x="1066800" y="4648200"/>
            <a:ext cx="2590800" cy="4572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PULSE JET</a:t>
            </a:r>
            <a:r>
              <a:rPr lang="en-US" b="1">
                <a:solidFill>
                  <a:srgbClr val="FFFFFF"/>
                </a:solidFill>
              </a:rPr>
              <a:t> </a:t>
            </a:r>
            <a:r>
              <a:rPr lang="en-US" b="1">
                <a:solidFill>
                  <a:srgbClr val="FFFF00"/>
                </a:solidFill>
              </a:rPr>
              <a:t>ENGINES</a:t>
            </a:r>
          </a:p>
        </p:txBody>
      </p:sp>
      <p:sp>
        <p:nvSpPr>
          <p:cNvPr id="23561" name="Rectangle 12"/>
          <p:cNvSpPr>
            <a:spLocks noChangeArrowheads="1"/>
          </p:cNvSpPr>
          <p:nvPr/>
        </p:nvSpPr>
        <p:spPr bwMode="auto">
          <a:xfrm>
            <a:off x="5715000" y="2819400"/>
            <a:ext cx="2667000" cy="3810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CHEMICAL RKT ENG</a:t>
            </a:r>
          </a:p>
        </p:txBody>
      </p:sp>
      <p:sp>
        <p:nvSpPr>
          <p:cNvPr id="23562" name="Rectangle 15"/>
          <p:cNvSpPr>
            <a:spLocks noChangeArrowheads="1"/>
          </p:cNvSpPr>
          <p:nvPr/>
        </p:nvSpPr>
        <p:spPr bwMode="auto">
          <a:xfrm>
            <a:off x="4953000" y="3505200"/>
            <a:ext cx="3429000" cy="6858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COMB OF DUCTED JET ENG </a:t>
            </a:r>
          </a:p>
          <a:p>
            <a:pPr algn="ctr" eaLnBrk="0" fontAlgn="base" hangingPunct="0">
              <a:spcBef>
                <a:spcPct val="0"/>
              </a:spcBef>
              <a:spcAft>
                <a:spcPct val="0"/>
              </a:spcAft>
            </a:pPr>
            <a:r>
              <a:rPr lang="en-US" b="1">
                <a:solidFill>
                  <a:srgbClr val="FFFF00"/>
                </a:solidFill>
              </a:rPr>
              <a:t>AND RKT ENG</a:t>
            </a:r>
          </a:p>
        </p:txBody>
      </p:sp>
      <p:sp>
        <p:nvSpPr>
          <p:cNvPr id="23563" name="Rectangle 25"/>
          <p:cNvSpPr>
            <a:spLocks noChangeArrowheads="1"/>
          </p:cNvSpPr>
          <p:nvPr/>
        </p:nvSpPr>
        <p:spPr bwMode="auto">
          <a:xfrm>
            <a:off x="5867400" y="4495800"/>
            <a:ext cx="2514600" cy="4572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NUCLEAR  RKT ENG</a:t>
            </a:r>
          </a:p>
        </p:txBody>
      </p:sp>
      <p:sp>
        <p:nvSpPr>
          <p:cNvPr id="23564" name="Rectangle 26"/>
          <p:cNvSpPr>
            <a:spLocks noChangeArrowheads="1"/>
          </p:cNvSpPr>
          <p:nvPr/>
        </p:nvSpPr>
        <p:spPr bwMode="auto">
          <a:xfrm>
            <a:off x="6096000" y="5334000"/>
            <a:ext cx="2286000" cy="381000"/>
          </a:xfrm>
          <a:prstGeom prst="rect">
            <a:avLst/>
          </a:prstGeom>
          <a:solidFill>
            <a:schemeClr val="bg2"/>
          </a:solidFill>
          <a:ln w="38100" algn="ctr">
            <a:solidFill>
              <a:schemeClr val="tx1"/>
            </a:solidFill>
            <a:miter lim="800000"/>
            <a:headEnd/>
            <a:tailEnd/>
          </a:ln>
        </p:spPr>
        <p:txBody>
          <a:bodyPr wrap="none" anchor="ctr"/>
          <a:lstStyle/>
          <a:p>
            <a:pPr algn="ctr" eaLnBrk="0" fontAlgn="base" hangingPunct="0">
              <a:spcBef>
                <a:spcPct val="0"/>
              </a:spcBef>
              <a:spcAft>
                <a:spcPct val="0"/>
              </a:spcAft>
            </a:pPr>
            <a:r>
              <a:rPr lang="en-US" b="1">
                <a:solidFill>
                  <a:srgbClr val="FFFF00"/>
                </a:solidFill>
              </a:rPr>
              <a:t>ELECT RKT ENG</a:t>
            </a:r>
          </a:p>
        </p:txBody>
      </p:sp>
      <p:sp>
        <p:nvSpPr>
          <p:cNvPr id="23565" name="Line 33"/>
          <p:cNvSpPr>
            <a:spLocks noChangeShapeType="1"/>
          </p:cNvSpPr>
          <p:nvPr/>
        </p:nvSpPr>
        <p:spPr bwMode="auto">
          <a:xfrm>
            <a:off x="8686800" y="54864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66" name="Line 34"/>
          <p:cNvSpPr>
            <a:spLocks noChangeShapeType="1"/>
          </p:cNvSpPr>
          <p:nvPr/>
        </p:nvSpPr>
        <p:spPr bwMode="auto">
          <a:xfrm>
            <a:off x="4876800" y="14478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67" name="Line 35"/>
          <p:cNvSpPr>
            <a:spLocks noChangeShapeType="1"/>
          </p:cNvSpPr>
          <p:nvPr/>
        </p:nvSpPr>
        <p:spPr bwMode="auto">
          <a:xfrm>
            <a:off x="1905000" y="1600200"/>
            <a:ext cx="5791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68" name="Line 36"/>
          <p:cNvSpPr>
            <a:spLocks noChangeShapeType="1"/>
          </p:cNvSpPr>
          <p:nvPr/>
        </p:nvSpPr>
        <p:spPr bwMode="auto">
          <a:xfrm>
            <a:off x="1905000" y="16002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69" name="Line 37"/>
          <p:cNvSpPr>
            <a:spLocks noChangeShapeType="1"/>
          </p:cNvSpPr>
          <p:nvPr/>
        </p:nvSpPr>
        <p:spPr bwMode="auto">
          <a:xfrm>
            <a:off x="7696200" y="16002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0" name="Line 39"/>
          <p:cNvSpPr>
            <a:spLocks noChangeShapeType="1"/>
          </p:cNvSpPr>
          <p:nvPr/>
        </p:nvSpPr>
        <p:spPr bwMode="auto">
          <a:xfrm>
            <a:off x="2590800" y="23622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1" name="Line 40"/>
          <p:cNvSpPr>
            <a:spLocks noChangeShapeType="1"/>
          </p:cNvSpPr>
          <p:nvPr/>
        </p:nvSpPr>
        <p:spPr bwMode="auto">
          <a:xfrm>
            <a:off x="2590800" y="33528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2" name="Line 41"/>
          <p:cNvSpPr>
            <a:spLocks noChangeShapeType="1"/>
          </p:cNvSpPr>
          <p:nvPr/>
        </p:nvSpPr>
        <p:spPr bwMode="auto">
          <a:xfrm>
            <a:off x="25908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3" name="Line 42"/>
          <p:cNvSpPr>
            <a:spLocks noChangeShapeType="1"/>
          </p:cNvSpPr>
          <p:nvPr/>
        </p:nvSpPr>
        <p:spPr bwMode="auto">
          <a:xfrm>
            <a:off x="2590800" y="44958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4" name="Line 43"/>
          <p:cNvSpPr>
            <a:spLocks noChangeShapeType="1"/>
          </p:cNvSpPr>
          <p:nvPr/>
        </p:nvSpPr>
        <p:spPr bwMode="auto">
          <a:xfrm>
            <a:off x="7467600" y="2362200"/>
            <a:ext cx="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5" name="Line 44"/>
          <p:cNvSpPr>
            <a:spLocks noChangeShapeType="1"/>
          </p:cNvSpPr>
          <p:nvPr/>
        </p:nvSpPr>
        <p:spPr bwMode="auto">
          <a:xfrm>
            <a:off x="7467600" y="32004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6" name="Line 45"/>
          <p:cNvSpPr>
            <a:spLocks noChangeShapeType="1"/>
          </p:cNvSpPr>
          <p:nvPr/>
        </p:nvSpPr>
        <p:spPr bwMode="auto">
          <a:xfrm>
            <a:off x="7467600" y="41910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23577" name="Line 46"/>
          <p:cNvSpPr>
            <a:spLocks noChangeShapeType="1"/>
          </p:cNvSpPr>
          <p:nvPr/>
        </p:nvSpPr>
        <p:spPr bwMode="auto">
          <a:xfrm>
            <a:off x="7467600" y="49530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Tree>
    <p:extLst>
      <p:ext uri="{BB962C8B-B14F-4D97-AF65-F5344CB8AC3E}">
        <p14:creationId xmlns:p14="http://schemas.microsoft.com/office/powerpoint/2010/main" val="4102246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2209800" y="304800"/>
            <a:ext cx="5334000" cy="685800"/>
          </a:xfrm>
        </p:spPr>
        <p:txBody>
          <a:bodyPr/>
          <a:lstStyle/>
          <a:p>
            <a:pPr eaLnBrk="1" hangingPunct="1">
              <a:defRPr/>
            </a:pPr>
            <a:r>
              <a:rPr lang="en-US" sz="3600" b="0" u="sng">
                <a:solidFill>
                  <a:srgbClr val="FFFF00"/>
                </a:solidFill>
              </a:rPr>
              <a:t>TURBOSHAFT  ENGINES</a:t>
            </a:r>
          </a:p>
        </p:txBody>
      </p:sp>
      <p:sp>
        <p:nvSpPr>
          <p:cNvPr id="538627" name="Rectangle 3"/>
          <p:cNvSpPr>
            <a:spLocks noGrp="1" noChangeArrowheads="1"/>
          </p:cNvSpPr>
          <p:nvPr>
            <p:ph type="body" idx="1"/>
          </p:nvPr>
        </p:nvSpPr>
        <p:spPr>
          <a:xfrm>
            <a:off x="899592" y="1700808"/>
            <a:ext cx="8001000" cy="5257800"/>
          </a:xfrm>
        </p:spPr>
        <p:txBody>
          <a:bodyPr/>
          <a:lstStyle/>
          <a:p>
            <a:pPr algn="just" eaLnBrk="1" hangingPunct="1">
              <a:lnSpc>
                <a:spcPct val="150000"/>
              </a:lnSpc>
              <a:spcBef>
                <a:spcPts val="0"/>
              </a:spcBef>
              <a:defRPr/>
            </a:pPr>
            <a:r>
              <a:rPr lang="en-US" sz="2800" dirty="0">
                <a:solidFill>
                  <a:srgbClr val="FFFF00"/>
                </a:solidFill>
                <a:effectLst/>
              </a:rPr>
              <a:t>Low weight, small size and large power output</a:t>
            </a:r>
          </a:p>
          <a:p>
            <a:pPr algn="just" eaLnBrk="1" hangingPunct="1">
              <a:lnSpc>
                <a:spcPct val="150000"/>
              </a:lnSpc>
              <a:spcBef>
                <a:spcPts val="0"/>
              </a:spcBef>
              <a:defRPr/>
            </a:pPr>
            <a:r>
              <a:rPr lang="en-US" sz="2800" dirty="0">
                <a:solidFill>
                  <a:srgbClr val="FFFF00"/>
                </a:solidFill>
                <a:effectLst/>
              </a:rPr>
              <a:t>Ideally suited for helicopter use</a:t>
            </a:r>
          </a:p>
          <a:p>
            <a:pPr algn="just" eaLnBrk="1" hangingPunct="1">
              <a:lnSpc>
                <a:spcPct val="150000"/>
              </a:lnSpc>
              <a:spcBef>
                <a:spcPts val="0"/>
              </a:spcBef>
              <a:defRPr/>
            </a:pPr>
            <a:r>
              <a:rPr lang="en-US" sz="2800" u="sng" dirty="0">
                <a:effectLst/>
              </a:rPr>
              <a:t>Main Parts of a </a:t>
            </a:r>
            <a:r>
              <a:rPr lang="en-US" sz="2800" u="sng" dirty="0" err="1">
                <a:effectLst/>
              </a:rPr>
              <a:t>Turboshaft</a:t>
            </a:r>
            <a:r>
              <a:rPr lang="en-US" sz="2800" u="sng" dirty="0">
                <a:effectLst/>
              </a:rPr>
              <a:t> engine</a:t>
            </a:r>
          </a:p>
          <a:p>
            <a:pPr lvl="1" algn="just" eaLnBrk="1" hangingPunct="1">
              <a:spcBef>
                <a:spcPts val="0"/>
              </a:spcBef>
              <a:defRPr/>
            </a:pPr>
            <a:r>
              <a:rPr lang="en-US" dirty="0">
                <a:solidFill>
                  <a:srgbClr val="FFFF00"/>
                </a:solidFill>
                <a:effectLst/>
              </a:rPr>
              <a:t>Air inlet or Diffuser</a:t>
            </a:r>
          </a:p>
          <a:p>
            <a:pPr lvl="1" algn="just" eaLnBrk="1" hangingPunct="1">
              <a:spcBef>
                <a:spcPts val="0"/>
              </a:spcBef>
              <a:defRPr/>
            </a:pPr>
            <a:r>
              <a:rPr lang="en-US" dirty="0">
                <a:solidFill>
                  <a:srgbClr val="FFFF00"/>
                </a:solidFill>
                <a:effectLst/>
              </a:rPr>
              <a:t>Gas generator compressor</a:t>
            </a:r>
          </a:p>
          <a:p>
            <a:pPr lvl="1" algn="just" eaLnBrk="1" hangingPunct="1">
              <a:spcBef>
                <a:spcPts val="0"/>
              </a:spcBef>
              <a:defRPr/>
            </a:pPr>
            <a:r>
              <a:rPr lang="en-US" dirty="0">
                <a:solidFill>
                  <a:srgbClr val="FFFF00"/>
                </a:solidFill>
                <a:effectLst/>
              </a:rPr>
              <a:t>Combustion chamber</a:t>
            </a:r>
          </a:p>
          <a:p>
            <a:pPr lvl="1" algn="just" eaLnBrk="1" hangingPunct="1">
              <a:spcBef>
                <a:spcPts val="0"/>
              </a:spcBef>
              <a:defRPr/>
            </a:pPr>
            <a:r>
              <a:rPr lang="en-US" dirty="0">
                <a:solidFill>
                  <a:srgbClr val="FFFF00"/>
                </a:solidFill>
                <a:effectLst/>
              </a:rPr>
              <a:t>Gas generator turbine</a:t>
            </a:r>
          </a:p>
          <a:p>
            <a:pPr lvl="1" algn="just" eaLnBrk="1" hangingPunct="1">
              <a:spcBef>
                <a:spcPts val="0"/>
              </a:spcBef>
              <a:defRPr/>
            </a:pPr>
            <a:r>
              <a:rPr lang="en-US" dirty="0">
                <a:solidFill>
                  <a:srgbClr val="FFFF00"/>
                </a:solidFill>
                <a:effectLst/>
              </a:rPr>
              <a:t>Power turbine</a:t>
            </a:r>
          </a:p>
          <a:p>
            <a:pPr lvl="1" algn="just" eaLnBrk="1" hangingPunct="1">
              <a:spcBef>
                <a:spcPts val="0"/>
              </a:spcBef>
              <a:defRPr/>
            </a:pPr>
            <a:r>
              <a:rPr lang="en-US" dirty="0">
                <a:solidFill>
                  <a:srgbClr val="FFFF00"/>
                </a:solidFill>
                <a:effectLst/>
              </a:rPr>
              <a:t>Exhaust nozzle</a:t>
            </a:r>
          </a:p>
          <a:p>
            <a:pPr lvl="1" algn="just" eaLnBrk="1" hangingPunct="1">
              <a:lnSpc>
                <a:spcPct val="150000"/>
              </a:lnSpc>
              <a:spcBef>
                <a:spcPts val="0"/>
              </a:spcBef>
              <a:defRPr/>
            </a:pPr>
            <a:endParaRPr lang="en-US" dirty="0">
              <a:solidFill>
                <a:srgbClr val="FFFF00"/>
              </a:solidFill>
              <a:effectLst/>
            </a:endParaRPr>
          </a:p>
          <a:p>
            <a:pPr lvl="1" algn="just" eaLnBrk="1" hangingPunct="1">
              <a:lnSpc>
                <a:spcPct val="150000"/>
              </a:lnSpc>
              <a:spcBef>
                <a:spcPts val="0"/>
              </a:spcBef>
              <a:defRPr/>
            </a:pPr>
            <a:endParaRPr lang="en-US" dirty="0">
              <a:solidFill>
                <a:srgbClr val="FFFF00"/>
              </a:solidFill>
              <a:effectLst/>
            </a:endParaRPr>
          </a:p>
        </p:txBody>
      </p:sp>
    </p:spTree>
    <p:extLst>
      <p:ext uri="{BB962C8B-B14F-4D97-AF65-F5344CB8AC3E}">
        <p14:creationId xmlns:p14="http://schemas.microsoft.com/office/powerpoint/2010/main" val="366648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8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86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2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86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86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862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86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a:xfrm>
            <a:off x="2286000" y="685800"/>
            <a:ext cx="4724400" cy="609600"/>
          </a:xfrm>
        </p:spPr>
        <p:txBody>
          <a:bodyPr/>
          <a:lstStyle/>
          <a:p>
            <a:pPr eaLnBrk="1" hangingPunct="1">
              <a:defRPr/>
            </a:pPr>
            <a:r>
              <a:rPr lang="en-US" sz="4000" b="0" u="sng">
                <a:solidFill>
                  <a:srgbClr val="FFFF00"/>
                </a:solidFill>
              </a:rPr>
              <a:t>CHARACTERSTICS</a:t>
            </a:r>
          </a:p>
        </p:txBody>
      </p:sp>
      <p:sp>
        <p:nvSpPr>
          <p:cNvPr id="539651" name="Rectangle 3"/>
          <p:cNvSpPr>
            <a:spLocks noGrp="1" noChangeArrowheads="1"/>
          </p:cNvSpPr>
          <p:nvPr>
            <p:ph type="body" idx="1"/>
          </p:nvPr>
        </p:nvSpPr>
        <p:spPr>
          <a:xfrm>
            <a:off x="899592" y="1772816"/>
            <a:ext cx="8077200" cy="4724400"/>
          </a:xfrm>
        </p:spPr>
        <p:txBody>
          <a:bodyPr/>
          <a:lstStyle/>
          <a:p>
            <a:pPr algn="just" eaLnBrk="1" hangingPunct="1">
              <a:lnSpc>
                <a:spcPct val="150000"/>
              </a:lnSpc>
              <a:defRPr/>
            </a:pPr>
            <a:r>
              <a:rPr lang="en-US" sz="2800" b="1" dirty="0" err="1">
                <a:solidFill>
                  <a:srgbClr val="FFFF00"/>
                </a:solidFill>
                <a:effectLst/>
              </a:rPr>
              <a:t>Turboshaft</a:t>
            </a:r>
            <a:r>
              <a:rPr lang="en-US" sz="2800" b="1" dirty="0">
                <a:solidFill>
                  <a:srgbClr val="FFFF00"/>
                </a:solidFill>
                <a:effectLst/>
              </a:rPr>
              <a:t> engine must produce shaft power to drive the rotor. Hence another turbine section, the </a:t>
            </a:r>
            <a:r>
              <a:rPr lang="en-US" sz="2800" b="1" u="sng" dirty="0">
                <a:solidFill>
                  <a:srgbClr val="FFFF00"/>
                </a:solidFill>
                <a:effectLst/>
              </a:rPr>
              <a:t>power turbine</a:t>
            </a:r>
            <a:r>
              <a:rPr lang="en-US" sz="2800" b="1" dirty="0">
                <a:solidFill>
                  <a:srgbClr val="FFFF00"/>
                </a:solidFill>
                <a:effectLst/>
              </a:rPr>
              <a:t> is placed in engine</a:t>
            </a:r>
          </a:p>
          <a:p>
            <a:pPr algn="just" eaLnBrk="1" hangingPunct="1">
              <a:lnSpc>
                <a:spcPct val="150000"/>
              </a:lnSpc>
              <a:defRPr/>
            </a:pPr>
            <a:r>
              <a:rPr lang="en-US" sz="2800" b="1" dirty="0">
                <a:solidFill>
                  <a:srgbClr val="FFFF00"/>
                </a:solidFill>
                <a:effectLst/>
              </a:rPr>
              <a:t>Power turbine is commonly provided separately. It can be additional turbine on the gas generator turbine as in case of some turboprop engines</a:t>
            </a:r>
          </a:p>
        </p:txBody>
      </p:sp>
    </p:spTree>
    <p:extLst>
      <p:ext uri="{BB962C8B-B14F-4D97-AF65-F5344CB8AC3E}">
        <p14:creationId xmlns:p14="http://schemas.microsoft.com/office/powerpoint/2010/main" val="1284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9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2286000" y="685800"/>
            <a:ext cx="4724400" cy="609600"/>
          </a:xfrm>
        </p:spPr>
        <p:txBody>
          <a:bodyPr/>
          <a:lstStyle/>
          <a:p>
            <a:pPr eaLnBrk="1" hangingPunct="1">
              <a:defRPr/>
            </a:pPr>
            <a:r>
              <a:rPr lang="en-US" sz="4000" b="0" u="sng">
                <a:solidFill>
                  <a:srgbClr val="FFFF00"/>
                </a:solidFill>
              </a:rPr>
              <a:t>CHARACTERSTICS</a:t>
            </a:r>
          </a:p>
        </p:txBody>
      </p:sp>
      <p:sp>
        <p:nvSpPr>
          <p:cNvPr id="540675" name="Rectangle 3"/>
          <p:cNvSpPr>
            <a:spLocks noGrp="1" noChangeArrowheads="1"/>
          </p:cNvSpPr>
          <p:nvPr>
            <p:ph type="body" idx="1"/>
          </p:nvPr>
        </p:nvSpPr>
        <p:spPr>
          <a:xfrm>
            <a:off x="685800" y="1905000"/>
            <a:ext cx="8305800" cy="4724400"/>
          </a:xfrm>
        </p:spPr>
        <p:txBody>
          <a:bodyPr/>
          <a:lstStyle/>
          <a:p>
            <a:pPr algn="just" eaLnBrk="1" hangingPunct="1">
              <a:lnSpc>
                <a:spcPct val="150000"/>
              </a:lnSpc>
              <a:spcBef>
                <a:spcPts val="600"/>
              </a:spcBef>
              <a:defRPr/>
            </a:pPr>
            <a:r>
              <a:rPr lang="en-US" sz="2800" b="1" dirty="0">
                <a:solidFill>
                  <a:srgbClr val="FFFF00"/>
                </a:solidFill>
                <a:effectLst/>
              </a:rPr>
              <a:t>More commonly there are two separate components</a:t>
            </a:r>
          </a:p>
          <a:p>
            <a:pPr lvl="1" algn="just" eaLnBrk="1" hangingPunct="1">
              <a:spcBef>
                <a:spcPts val="600"/>
              </a:spcBef>
              <a:defRPr/>
            </a:pPr>
            <a:r>
              <a:rPr lang="en-US" b="1" dirty="0">
                <a:solidFill>
                  <a:srgbClr val="FFFF00"/>
                </a:solidFill>
                <a:effectLst/>
              </a:rPr>
              <a:t>The gas generator compressor and turbine on one shaft and the power turbine on a second shaft</a:t>
            </a:r>
          </a:p>
          <a:p>
            <a:pPr lvl="1" algn="just" eaLnBrk="1" hangingPunct="1">
              <a:spcBef>
                <a:spcPts val="600"/>
              </a:spcBef>
              <a:defRPr/>
            </a:pPr>
            <a:r>
              <a:rPr lang="en-US" b="1" dirty="0">
                <a:solidFill>
                  <a:srgbClr val="FFFF00"/>
                </a:solidFill>
                <a:effectLst/>
              </a:rPr>
              <a:t>Both turbines are linked aerodynamically</a:t>
            </a:r>
          </a:p>
          <a:p>
            <a:pPr lvl="1" algn="just" eaLnBrk="1" hangingPunct="1">
              <a:spcBef>
                <a:spcPts val="600"/>
              </a:spcBef>
              <a:defRPr/>
            </a:pPr>
            <a:r>
              <a:rPr lang="en-US" b="1" dirty="0">
                <a:solidFill>
                  <a:srgbClr val="FFFF00"/>
                </a:solidFill>
                <a:effectLst/>
              </a:rPr>
              <a:t>Power turbine speed of 20,000 to 40,000 rpm is reduced to rotor speeds of 200 to 400 rpm through reduction gear box</a:t>
            </a:r>
          </a:p>
          <a:p>
            <a:pPr lvl="1" algn="just" eaLnBrk="1" hangingPunct="1">
              <a:lnSpc>
                <a:spcPct val="150000"/>
              </a:lnSpc>
              <a:spcBef>
                <a:spcPts val="600"/>
              </a:spcBef>
              <a:defRPr/>
            </a:pPr>
            <a:endParaRPr lang="en-US" b="1" dirty="0">
              <a:solidFill>
                <a:srgbClr val="FFFF00"/>
              </a:solidFill>
              <a:effectLst/>
            </a:endParaRPr>
          </a:p>
        </p:txBody>
      </p:sp>
    </p:spTree>
    <p:extLst>
      <p:ext uri="{BB962C8B-B14F-4D97-AF65-F5344CB8AC3E}">
        <p14:creationId xmlns:p14="http://schemas.microsoft.com/office/powerpoint/2010/main" val="31446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0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0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0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2286000" y="685800"/>
            <a:ext cx="4724400" cy="609600"/>
          </a:xfrm>
        </p:spPr>
        <p:txBody>
          <a:bodyPr/>
          <a:lstStyle/>
          <a:p>
            <a:pPr eaLnBrk="1" hangingPunct="1">
              <a:defRPr/>
            </a:pPr>
            <a:r>
              <a:rPr lang="en-US" sz="4000" b="0" u="sng">
                <a:solidFill>
                  <a:srgbClr val="FFFF00"/>
                </a:solidFill>
              </a:rPr>
              <a:t>CHARACTERSTICS</a:t>
            </a:r>
          </a:p>
        </p:txBody>
      </p:sp>
      <p:sp>
        <p:nvSpPr>
          <p:cNvPr id="541699" name="Rectangle 3"/>
          <p:cNvSpPr>
            <a:spLocks noGrp="1" noChangeArrowheads="1"/>
          </p:cNvSpPr>
          <p:nvPr>
            <p:ph type="body" idx="1"/>
          </p:nvPr>
        </p:nvSpPr>
        <p:spPr>
          <a:xfrm>
            <a:off x="899592" y="1628800"/>
            <a:ext cx="8153400" cy="4724400"/>
          </a:xfrm>
        </p:spPr>
        <p:txBody>
          <a:bodyPr/>
          <a:lstStyle/>
          <a:p>
            <a:pPr algn="just" eaLnBrk="1" hangingPunct="1">
              <a:lnSpc>
                <a:spcPct val="150000"/>
              </a:lnSpc>
              <a:defRPr/>
            </a:pPr>
            <a:r>
              <a:rPr lang="en-US" sz="2800" b="1" dirty="0">
                <a:solidFill>
                  <a:srgbClr val="FFFF00"/>
                </a:solidFill>
                <a:effectLst/>
              </a:rPr>
              <a:t>Shaft horse power (SHP) is the output measured at the engine output shaft which is driven by the power turbine.</a:t>
            </a:r>
          </a:p>
          <a:p>
            <a:pPr algn="just" eaLnBrk="1" hangingPunct="1">
              <a:lnSpc>
                <a:spcPct val="150000"/>
              </a:lnSpc>
              <a:defRPr/>
            </a:pPr>
            <a:r>
              <a:rPr lang="en-US" sz="2800" b="1" dirty="0">
                <a:solidFill>
                  <a:srgbClr val="FFFF00"/>
                </a:solidFill>
                <a:effectLst/>
              </a:rPr>
              <a:t>Output shaft rpm is reduced from free turbine rpm in the order of 2 to 4. (from 24000 to 6000). This speed is further reduced to the helicopter speed through transmission reduction gearing</a:t>
            </a:r>
          </a:p>
        </p:txBody>
      </p:sp>
    </p:spTree>
    <p:extLst>
      <p:ext uri="{BB962C8B-B14F-4D97-AF65-F5344CB8AC3E}">
        <p14:creationId xmlns:p14="http://schemas.microsoft.com/office/powerpoint/2010/main" val="5243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1752600" y="838200"/>
            <a:ext cx="5943600" cy="762000"/>
          </a:xfrm>
        </p:spPr>
        <p:txBody>
          <a:bodyPr/>
          <a:lstStyle/>
          <a:p>
            <a:pPr algn="ctr" eaLnBrk="1" hangingPunct="1">
              <a:defRPr/>
            </a:pPr>
            <a:r>
              <a:rPr lang="en-US" sz="3600" b="0" u="sng">
                <a:solidFill>
                  <a:schemeClr val="tx1"/>
                </a:solidFill>
              </a:rPr>
              <a:t>PROPFAN ENGINES</a:t>
            </a:r>
          </a:p>
        </p:txBody>
      </p:sp>
      <p:sp>
        <p:nvSpPr>
          <p:cNvPr id="548867" name="Rectangle 3"/>
          <p:cNvSpPr>
            <a:spLocks noGrp="1" noChangeArrowheads="1"/>
          </p:cNvSpPr>
          <p:nvPr>
            <p:ph type="body" idx="1"/>
          </p:nvPr>
        </p:nvSpPr>
        <p:spPr>
          <a:xfrm>
            <a:off x="914400" y="1905000"/>
            <a:ext cx="8001000" cy="4648200"/>
          </a:xfrm>
        </p:spPr>
        <p:txBody>
          <a:bodyPr/>
          <a:lstStyle/>
          <a:p>
            <a:pPr algn="just" eaLnBrk="1" hangingPunct="1">
              <a:defRPr/>
            </a:pPr>
            <a:r>
              <a:rPr lang="en-US" sz="2000" b="1" dirty="0">
                <a:solidFill>
                  <a:srgbClr val="FFFF00"/>
                </a:solidFill>
                <a:effectLst/>
              </a:rPr>
              <a:t>HAS A DUCT ENCLOSED FAN MOUNTED ON THE FRONT OR REAR </a:t>
            </a:r>
          </a:p>
          <a:p>
            <a:pPr algn="just" eaLnBrk="1" hangingPunct="1">
              <a:defRPr/>
            </a:pPr>
            <a:r>
              <a:rPr lang="en-US" sz="2000" b="1" dirty="0">
                <a:solidFill>
                  <a:srgbClr val="FFFF00"/>
                </a:solidFill>
                <a:effectLst/>
              </a:rPr>
              <a:t>DRIVEN MECHANICALLY - GEARED DOWN OR AT SAME SPEED AS THAT OF COMPRESSOR BY INDEPENDENT TURBINE LOCATED AT REAR OF COMPRESSOR-DRIVE TURBINE.</a:t>
            </a:r>
          </a:p>
          <a:p>
            <a:pPr algn="just" eaLnBrk="1" hangingPunct="1">
              <a:defRPr/>
            </a:pPr>
            <a:r>
              <a:rPr lang="en-US" sz="2000" b="1" dirty="0">
                <a:solidFill>
                  <a:srgbClr val="FFFF00"/>
                </a:solidFill>
                <a:effectLst/>
              </a:rPr>
              <a:t>BASED ON JET PRINCIPLE</a:t>
            </a:r>
          </a:p>
          <a:p>
            <a:pPr algn="just" eaLnBrk="1" hangingPunct="1">
              <a:defRPr/>
            </a:pPr>
            <a:r>
              <a:rPr lang="en-US" sz="2000" b="1" dirty="0">
                <a:solidFill>
                  <a:srgbClr val="FFFF00"/>
                </a:solidFill>
                <a:effectLst/>
              </a:rPr>
              <a:t>FANS HELP INCREASE MASS FLOW</a:t>
            </a:r>
          </a:p>
          <a:p>
            <a:pPr algn="just" eaLnBrk="1" hangingPunct="1">
              <a:defRPr/>
            </a:pPr>
            <a:r>
              <a:rPr lang="en-US" sz="2000" b="1" dirty="0">
                <a:solidFill>
                  <a:srgbClr val="FFFF00"/>
                </a:solidFill>
                <a:effectLst/>
              </a:rPr>
              <a:t>THE FAN AIR CAN EXIT ENGINE SEPARATELY OR CAN BE DUCTED BACK TO MIX WITH PRIMARY AIR AT THE REAR, OR THE PRIMARY AND SECONDARY AIR FLOW CAN BE MIXED INTERNALLY AND THEN EXIT THROUGH A COMMON NOZZLE</a:t>
            </a:r>
          </a:p>
        </p:txBody>
      </p:sp>
    </p:spTree>
    <p:extLst>
      <p:ext uri="{BB962C8B-B14F-4D97-AF65-F5344CB8AC3E}">
        <p14:creationId xmlns:p14="http://schemas.microsoft.com/office/powerpoint/2010/main" val="25958771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8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8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8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8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8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42" name="Picture 2" descr="untitled"/>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990600" y="1905000"/>
            <a:ext cx="7543800" cy="4648200"/>
          </a:xfrm>
          <a:noFill/>
          <a:extLst>
            <a:ext uri="{909E8E84-426E-40DD-AFC4-6F175D3DCCD1}">
              <a14:hiddenFill xmlns:a14="http://schemas.microsoft.com/office/drawing/2010/main">
                <a:solidFill>
                  <a:srgbClr val="FFFFFF"/>
                </a:solidFill>
              </a14:hiddenFill>
            </a:ext>
          </a:extLst>
        </p:spPr>
      </p:pic>
      <p:sp>
        <p:nvSpPr>
          <p:cNvPr id="549891" name="Rectangle 3"/>
          <p:cNvSpPr>
            <a:spLocks noChangeArrowheads="1"/>
          </p:cNvSpPr>
          <p:nvPr/>
        </p:nvSpPr>
        <p:spPr bwMode="auto">
          <a:xfrm>
            <a:off x="1752600" y="838200"/>
            <a:ext cx="5105400" cy="762000"/>
          </a:xfrm>
          <a:prstGeom prst="rect">
            <a:avLst/>
          </a:prstGeom>
          <a:noFill/>
          <a:ln w="9525">
            <a:noFill/>
            <a:miter lim="800000"/>
            <a:headEnd/>
            <a:tailEnd/>
          </a:ln>
          <a:effectLst/>
        </p:spPr>
        <p:txBody>
          <a:bodyPr anchor="ctr"/>
          <a:lstStyle/>
          <a:p>
            <a:pPr algn="ctr" eaLnBrk="1" hangingPunct="1">
              <a:defRPr/>
            </a:pPr>
            <a:r>
              <a:rPr lang="en-US" sz="3600" u="sng">
                <a:solidFill>
                  <a:srgbClr val="FFFF00"/>
                </a:solidFill>
                <a:effectLst>
                  <a:outerShdw blurRad="38100" dist="38100" dir="2700000" algn="tl">
                    <a:srgbClr val="000000"/>
                  </a:outerShdw>
                </a:effectLst>
              </a:rPr>
              <a:t>PROPFAN ENGINE</a:t>
            </a:r>
          </a:p>
        </p:txBody>
      </p:sp>
    </p:spTree>
    <p:extLst>
      <p:ext uri="{BB962C8B-B14F-4D97-AF65-F5344CB8AC3E}">
        <p14:creationId xmlns:p14="http://schemas.microsoft.com/office/powerpoint/2010/main" val="383921919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2438400" y="381000"/>
            <a:ext cx="4495800" cy="685800"/>
          </a:xfrm>
        </p:spPr>
        <p:txBody>
          <a:bodyPr/>
          <a:lstStyle/>
          <a:p>
            <a:pPr algn="ctr" eaLnBrk="1" hangingPunct="1">
              <a:defRPr/>
            </a:pPr>
            <a:r>
              <a:rPr lang="en-US" sz="3600" u="sng">
                <a:solidFill>
                  <a:schemeClr val="tx1"/>
                </a:solidFill>
              </a:rPr>
              <a:t>RAM JET ENGINES</a:t>
            </a:r>
          </a:p>
        </p:txBody>
      </p:sp>
      <p:sp>
        <p:nvSpPr>
          <p:cNvPr id="382979" name="Rectangle 3"/>
          <p:cNvSpPr>
            <a:spLocks noGrp="1" noChangeArrowheads="1"/>
          </p:cNvSpPr>
          <p:nvPr>
            <p:ph type="body" idx="1"/>
          </p:nvPr>
        </p:nvSpPr>
        <p:spPr>
          <a:xfrm>
            <a:off x="755576" y="1772816"/>
            <a:ext cx="7924800" cy="4800600"/>
          </a:xfrm>
        </p:spPr>
        <p:txBody>
          <a:bodyPr/>
          <a:lstStyle/>
          <a:p>
            <a:pPr marL="432000" indent="-609600" algn="just" eaLnBrk="1" hangingPunct="1">
              <a:lnSpc>
                <a:spcPct val="150000"/>
              </a:lnSpc>
              <a:spcBef>
                <a:spcPts val="0"/>
              </a:spcBef>
              <a:defRPr/>
            </a:pPr>
            <a:r>
              <a:rPr lang="en-US" sz="2400" b="1" dirty="0">
                <a:solidFill>
                  <a:srgbClr val="FFFF00"/>
                </a:solidFill>
                <a:effectLst/>
              </a:rPr>
              <a:t>It is a continuous flow jet engine with no major rotating parts</a:t>
            </a:r>
          </a:p>
          <a:p>
            <a:pPr marL="432000" indent="-609600" algn="just" eaLnBrk="1" hangingPunct="1">
              <a:lnSpc>
                <a:spcPct val="150000"/>
              </a:lnSpc>
              <a:spcBef>
                <a:spcPts val="0"/>
              </a:spcBef>
              <a:defRPr/>
            </a:pPr>
            <a:r>
              <a:rPr lang="en-US" sz="2400" b="1" dirty="0">
                <a:solidFill>
                  <a:srgbClr val="FFFF00"/>
                </a:solidFill>
                <a:effectLst/>
              </a:rPr>
              <a:t>These make use of the ram effect of air at high velocities(near to sonic velocities for ramjet and supersonic velocities for scramjet)</a:t>
            </a:r>
          </a:p>
          <a:p>
            <a:pPr marL="432000" indent="-609600" algn="just" eaLnBrk="1" hangingPunct="1">
              <a:lnSpc>
                <a:spcPct val="150000"/>
              </a:lnSpc>
              <a:spcBef>
                <a:spcPts val="0"/>
              </a:spcBef>
              <a:defRPr/>
            </a:pPr>
            <a:r>
              <a:rPr lang="en-US" sz="2400" b="1" dirty="0">
                <a:solidFill>
                  <a:srgbClr val="FFFF00"/>
                </a:solidFill>
                <a:effectLst/>
              </a:rPr>
              <a:t>Because of special </a:t>
            </a:r>
            <a:r>
              <a:rPr lang="en-US" sz="2400" b="1" dirty="0" err="1">
                <a:solidFill>
                  <a:srgbClr val="FFFF00"/>
                </a:solidFill>
                <a:effectLst/>
              </a:rPr>
              <a:t>countours</a:t>
            </a:r>
            <a:r>
              <a:rPr lang="en-US" sz="2400" b="1" dirty="0">
                <a:solidFill>
                  <a:srgbClr val="FFFF00"/>
                </a:solidFill>
                <a:effectLst/>
              </a:rPr>
              <a:t> of intake area, kinetic energy of high velocity air stream is </a:t>
            </a:r>
            <a:r>
              <a:rPr lang="en-US" sz="2400" b="1" dirty="0" err="1">
                <a:solidFill>
                  <a:srgbClr val="FFFF00"/>
                </a:solidFill>
                <a:effectLst/>
              </a:rPr>
              <a:t>conveted</a:t>
            </a:r>
            <a:r>
              <a:rPr lang="en-US" sz="2400" b="1" dirty="0">
                <a:solidFill>
                  <a:srgbClr val="FFFF00"/>
                </a:solidFill>
                <a:effectLst/>
              </a:rPr>
              <a:t> into  static pressure energy thus increasing the pressure of  the air</a:t>
            </a:r>
          </a:p>
        </p:txBody>
      </p:sp>
    </p:spTree>
    <p:extLst>
      <p:ext uri="{BB962C8B-B14F-4D97-AF65-F5344CB8AC3E}">
        <p14:creationId xmlns:p14="http://schemas.microsoft.com/office/powerpoint/2010/main" val="263198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2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29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2667000" y="609600"/>
            <a:ext cx="5410200" cy="1066800"/>
          </a:xfrm>
        </p:spPr>
        <p:txBody>
          <a:bodyPr/>
          <a:lstStyle/>
          <a:p>
            <a:pPr eaLnBrk="1" hangingPunct="1">
              <a:defRPr/>
            </a:pPr>
            <a:r>
              <a:rPr lang="en-US" sz="3600" b="0" u="sng">
                <a:solidFill>
                  <a:schemeClr val="tx1"/>
                </a:solidFill>
              </a:rPr>
              <a:t>RAMJET ENGINE</a:t>
            </a:r>
            <a:endParaRPr lang="en-US" sz="3600">
              <a:solidFill>
                <a:schemeClr val="tx1"/>
              </a:solidFill>
            </a:endParaRPr>
          </a:p>
        </p:txBody>
      </p:sp>
      <p:sp>
        <p:nvSpPr>
          <p:cNvPr id="385027" name="Rectangle 3"/>
          <p:cNvSpPr>
            <a:spLocks noGrp="1" noChangeArrowheads="1"/>
          </p:cNvSpPr>
          <p:nvPr>
            <p:ph type="body" idx="1"/>
          </p:nvPr>
        </p:nvSpPr>
        <p:spPr>
          <a:xfrm>
            <a:off x="990600" y="1905000"/>
            <a:ext cx="7924800" cy="4495800"/>
          </a:xfrm>
        </p:spPr>
        <p:txBody>
          <a:bodyPr/>
          <a:lstStyle/>
          <a:p>
            <a:pPr algn="just" eaLnBrk="1" hangingPunct="1">
              <a:defRPr/>
            </a:pPr>
            <a:r>
              <a:rPr lang="en-US" sz="2400" b="1" dirty="0">
                <a:solidFill>
                  <a:srgbClr val="FFFF00"/>
                </a:solidFill>
                <a:effectLst/>
              </a:rPr>
              <a:t>Temp is raised by adding heat in the combustion chamber and then hot high pressure mass of air is expanded in the exhaust nozzle  generating the thrust.</a:t>
            </a:r>
          </a:p>
          <a:p>
            <a:pPr algn="just" eaLnBrk="1" hangingPunct="1">
              <a:defRPr/>
            </a:pPr>
            <a:endParaRPr lang="en-US" sz="2400" b="1" dirty="0">
              <a:solidFill>
                <a:srgbClr val="FFFF00"/>
              </a:solidFill>
              <a:effectLst/>
            </a:endParaRPr>
          </a:p>
          <a:p>
            <a:pPr algn="just" eaLnBrk="1" hangingPunct="1">
              <a:defRPr/>
            </a:pPr>
            <a:r>
              <a:rPr lang="en-US" sz="2400" b="1" dirty="0">
                <a:solidFill>
                  <a:srgbClr val="FFFF00"/>
                </a:solidFill>
                <a:effectLst/>
              </a:rPr>
              <a:t>Require high initial velocity to obtain ram effect &amp; are unsuitable for aircraft applications</a:t>
            </a:r>
          </a:p>
          <a:p>
            <a:pPr algn="just" eaLnBrk="1" hangingPunct="1">
              <a:buFont typeface="Wingdings" pitchFamily="2" charset="2"/>
              <a:buNone/>
              <a:defRPr/>
            </a:pPr>
            <a:endParaRPr lang="en-US" sz="2400" b="1" dirty="0">
              <a:solidFill>
                <a:srgbClr val="FFFF00"/>
              </a:solidFill>
              <a:effectLst/>
            </a:endParaRPr>
          </a:p>
          <a:p>
            <a:pPr algn="just" eaLnBrk="1" hangingPunct="1">
              <a:defRPr/>
            </a:pPr>
            <a:r>
              <a:rPr lang="en-US" sz="2400" b="1" dirty="0">
                <a:solidFill>
                  <a:srgbClr val="FFFF00"/>
                </a:solidFill>
                <a:effectLst/>
              </a:rPr>
              <a:t>Used in missiles and target vehicles</a:t>
            </a:r>
          </a:p>
        </p:txBody>
      </p:sp>
    </p:spTree>
    <p:extLst>
      <p:ext uri="{BB962C8B-B14F-4D97-AF65-F5344CB8AC3E}">
        <p14:creationId xmlns:p14="http://schemas.microsoft.com/office/powerpoint/2010/main" val="11690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50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50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3" name="Rectangle 3"/>
          <p:cNvSpPr>
            <a:spLocks noChangeArrowheads="1"/>
          </p:cNvSpPr>
          <p:nvPr/>
        </p:nvSpPr>
        <p:spPr bwMode="auto">
          <a:xfrm>
            <a:off x="2514600" y="990600"/>
            <a:ext cx="4495800" cy="685800"/>
          </a:xfrm>
          <a:prstGeom prst="rect">
            <a:avLst/>
          </a:prstGeom>
          <a:noFill/>
          <a:ln w="9525">
            <a:noFill/>
            <a:miter lim="800000"/>
            <a:headEnd/>
            <a:tailEnd/>
          </a:ln>
          <a:effectLst/>
        </p:spPr>
        <p:txBody>
          <a:bodyPr anchor="ctr"/>
          <a:lstStyle/>
          <a:p>
            <a:pPr eaLnBrk="1" hangingPunct="1">
              <a:defRPr/>
            </a:pPr>
            <a:r>
              <a:rPr lang="en-US" sz="3600" u="sng">
                <a:solidFill>
                  <a:srgbClr val="FFFF00"/>
                </a:solidFill>
                <a:effectLst>
                  <a:outerShdw blurRad="38100" dist="38100" dir="2700000" algn="tl">
                    <a:srgbClr val="000000"/>
                  </a:outerShdw>
                </a:effectLst>
              </a:rPr>
              <a:t>RAM JET ENGINE</a:t>
            </a:r>
          </a:p>
        </p:txBody>
      </p:sp>
      <p:pic>
        <p:nvPicPr>
          <p:cNvPr id="65539" name="Picture 4" descr="7"/>
          <p:cNvPicPr>
            <a:picLocks noChangeAspect="1" noChangeArrowheads="1"/>
          </p:cNvPicPr>
          <p:nvPr/>
        </p:nvPicPr>
        <p:blipFill>
          <a:blip r:embed="rId2">
            <a:clrChange>
              <a:clrFrom>
                <a:srgbClr val="F8EBE3"/>
              </a:clrFrom>
              <a:clrTo>
                <a:srgbClr val="F8EBE3">
                  <a:alpha val="0"/>
                </a:srgbClr>
              </a:clrTo>
            </a:clrChange>
            <a:lum bright="12000"/>
            <a:extLst>
              <a:ext uri="{28A0092B-C50C-407E-A947-70E740481C1C}">
                <a14:useLocalDpi xmlns:a14="http://schemas.microsoft.com/office/drawing/2010/main" val="0"/>
              </a:ext>
            </a:extLst>
          </a:blip>
          <a:srcRect/>
          <a:stretch>
            <a:fillRect/>
          </a:stretch>
        </p:blipFill>
        <p:spPr bwMode="auto">
          <a:xfrm>
            <a:off x="838200" y="1833563"/>
            <a:ext cx="8305800" cy="5024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6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a:xfrm>
            <a:off x="2057400" y="609600"/>
            <a:ext cx="4876800" cy="609600"/>
          </a:xfrm>
        </p:spPr>
        <p:txBody>
          <a:bodyPr/>
          <a:lstStyle/>
          <a:p>
            <a:pPr algn="ctr" eaLnBrk="1" hangingPunct="1">
              <a:defRPr/>
            </a:pPr>
            <a:r>
              <a:rPr lang="en-US" sz="3200" u="sng">
                <a:solidFill>
                  <a:srgbClr val="FFFF00"/>
                </a:solidFill>
              </a:rPr>
              <a:t>PULSE JET </a:t>
            </a:r>
            <a:r>
              <a:rPr lang="en-US" sz="2800" u="sng">
                <a:solidFill>
                  <a:srgbClr val="FFFF00"/>
                </a:solidFill>
              </a:rPr>
              <a:t>ENGINE</a:t>
            </a:r>
          </a:p>
        </p:txBody>
      </p:sp>
      <p:sp>
        <p:nvSpPr>
          <p:cNvPr id="386051" name="Rectangle 3"/>
          <p:cNvSpPr>
            <a:spLocks noGrp="1" noChangeArrowheads="1"/>
          </p:cNvSpPr>
          <p:nvPr>
            <p:ph type="body" idx="1"/>
          </p:nvPr>
        </p:nvSpPr>
        <p:spPr>
          <a:xfrm>
            <a:off x="971600" y="1772816"/>
            <a:ext cx="7772400" cy="4953000"/>
          </a:xfrm>
        </p:spPr>
        <p:txBody>
          <a:bodyPr/>
          <a:lstStyle/>
          <a:p>
            <a:pPr algn="just" eaLnBrk="1" hangingPunct="1">
              <a:defRPr/>
            </a:pPr>
            <a:r>
              <a:rPr lang="en-US" sz="2800" b="1" dirty="0">
                <a:solidFill>
                  <a:srgbClr val="FFFF00"/>
                </a:solidFill>
                <a:effectLst/>
              </a:rPr>
              <a:t>These engines use the principle of intermittent(pulses) combustion.</a:t>
            </a:r>
          </a:p>
          <a:p>
            <a:pPr algn="just" eaLnBrk="1" hangingPunct="1">
              <a:defRPr/>
            </a:pPr>
            <a:endParaRPr lang="en-US" sz="2800" b="1" dirty="0">
              <a:solidFill>
                <a:srgbClr val="FFFF00"/>
              </a:solidFill>
              <a:effectLst/>
            </a:endParaRPr>
          </a:p>
          <a:p>
            <a:pPr algn="just" eaLnBrk="1" hangingPunct="1">
              <a:defRPr/>
            </a:pPr>
            <a:r>
              <a:rPr lang="en-US" sz="2800" b="1" dirty="0">
                <a:solidFill>
                  <a:srgbClr val="FFFF00"/>
                </a:solidFill>
                <a:effectLst/>
              </a:rPr>
              <a:t>Air enters through open valves at inlet in the combustion chamber where heat is added </a:t>
            </a:r>
          </a:p>
          <a:p>
            <a:pPr algn="just" eaLnBrk="1" hangingPunct="1">
              <a:defRPr/>
            </a:pPr>
            <a:endParaRPr lang="en-US" sz="2800" b="1" dirty="0">
              <a:solidFill>
                <a:srgbClr val="FFFF00"/>
              </a:solidFill>
              <a:effectLst/>
            </a:endParaRPr>
          </a:p>
          <a:p>
            <a:pPr algn="just" eaLnBrk="1" hangingPunct="1">
              <a:defRPr/>
            </a:pPr>
            <a:r>
              <a:rPr lang="en-US" sz="2800" b="1" dirty="0">
                <a:solidFill>
                  <a:srgbClr val="FFFF00"/>
                </a:solidFill>
                <a:effectLst/>
              </a:rPr>
              <a:t>Heat addition , increases pressure thus closing inlet valves</a:t>
            </a:r>
          </a:p>
          <a:p>
            <a:pPr algn="just" eaLnBrk="1" hangingPunct="1">
              <a:buFont typeface="Wingdings" pitchFamily="2" charset="2"/>
              <a:buNone/>
              <a:defRPr/>
            </a:pPr>
            <a:endParaRPr lang="en-US" sz="2800" b="1" dirty="0">
              <a:solidFill>
                <a:srgbClr val="FFFF00"/>
              </a:solidFill>
              <a:effectLst/>
            </a:endParaRPr>
          </a:p>
          <a:p>
            <a:pPr algn="just" eaLnBrk="1" hangingPunct="1">
              <a:buFont typeface="Wingdings" pitchFamily="2" charset="2"/>
              <a:buNone/>
              <a:defRPr/>
            </a:pPr>
            <a:endParaRPr lang="en-US" sz="2800" b="1" dirty="0">
              <a:solidFill>
                <a:srgbClr val="FFFF00"/>
              </a:solidFill>
              <a:effectLst/>
            </a:endParaRPr>
          </a:p>
        </p:txBody>
      </p:sp>
    </p:spTree>
    <p:extLst>
      <p:ext uri="{BB962C8B-B14F-4D97-AF65-F5344CB8AC3E}">
        <p14:creationId xmlns:p14="http://schemas.microsoft.com/office/powerpoint/2010/main" val="24237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6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60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60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1676400" y="533400"/>
            <a:ext cx="5791200" cy="838200"/>
          </a:xfrm>
        </p:spPr>
        <p:txBody>
          <a:bodyPr/>
          <a:lstStyle/>
          <a:p>
            <a:pPr algn="ctr" eaLnBrk="1" hangingPunct="1">
              <a:defRPr/>
            </a:pPr>
            <a:r>
              <a:rPr lang="en-US" sz="3600" dirty="0">
                <a:solidFill>
                  <a:srgbClr val="FFFF00"/>
                </a:solidFill>
                <a:effectLst/>
              </a:rPr>
              <a:t>PROPULSION</a:t>
            </a:r>
          </a:p>
        </p:txBody>
      </p:sp>
      <p:sp>
        <p:nvSpPr>
          <p:cNvPr id="371715" name="Rectangle 3"/>
          <p:cNvSpPr>
            <a:spLocks noGrp="1" noChangeArrowheads="1"/>
          </p:cNvSpPr>
          <p:nvPr>
            <p:ph type="body" idx="4294967295"/>
          </p:nvPr>
        </p:nvSpPr>
        <p:spPr>
          <a:xfrm>
            <a:off x="762000" y="1981200"/>
            <a:ext cx="8077200" cy="4648200"/>
          </a:xfrm>
        </p:spPr>
        <p:txBody>
          <a:bodyPr/>
          <a:lstStyle/>
          <a:p>
            <a:pPr algn="just" eaLnBrk="1" hangingPunct="1">
              <a:lnSpc>
                <a:spcPct val="150000"/>
              </a:lnSpc>
              <a:defRPr/>
            </a:pPr>
            <a:r>
              <a:rPr lang="en-US" sz="2400" b="1" dirty="0">
                <a:effectLst/>
              </a:rPr>
              <a:t>Air breathing engines</a:t>
            </a:r>
            <a:r>
              <a:rPr lang="en-US" sz="2400" dirty="0">
                <a:effectLst/>
              </a:rPr>
              <a:t>. E</a:t>
            </a:r>
            <a:r>
              <a:rPr lang="en-US" sz="2400" dirty="0">
                <a:solidFill>
                  <a:srgbClr val="FFFF00"/>
                </a:solidFill>
                <a:effectLst/>
              </a:rPr>
              <a:t>ngines which use combustion gases produced by burning of fuel using atmospheric air.</a:t>
            </a:r>
          </a:p>
          <a:p>
            <a:pPr algn="just" eaLnBrk="1" hangingPunct="1">
              <a:lnSpc>
                <a:spcPct val="150000"/>
              </a:lnSpc>
              <a:defRPr/>
            </a:pPr>
            <a:endParaRPr lang="en-US" sz="2400" dirty="0">
              <a:solidFill>
                <a:srgbClr val="FFFF00"/>
              </a:solidFill>
              <a:effectLst/>
            </a:endParaRPr>
          </a:p>
          <a:p>
            <a:pPr algn="just" eaLnBrk="1" hangingPunct="1">
              <a:lnSpc>
                <a:spcPct val="150000"/>
              </a:lnSpc>
              <a:defRPr/>
            </a:pPr>
            <a:r>
              <a:rPr lang="en-US" sz="2400" b="1" dirty="0">
                <a:effectLst/>
              </a:rPr>
              <a:t>Rocket engines</a:t>
            </a:r>
            <a:r>
              <a:rPr lang="en-US" sz="2400" dirty="0">
                <a:effectLst/>
              </a:rPr>
              <a:t>. </a:t>
            </a:r>
            <a:r>
              <a:rPr lang="en-US" sz="2400" dirty="0">
                <a:solidFill>
                  <a:srgbClr val="FFFF00"/>
                </a:solidFill>
                <a:effectLst/>
              </a:rPr>
              <a:t>Engines which use jet of gas produced by the chemical reaction of the fuel and oxidizer. Each of them is carried within the system itself. No atmospheric air is used .</a:t>
            </a:r>
          </a:p>
          <a:p>
            <a:pPr algn="just" eaLnBrk="1" hangingPunct="1">
              <a:lnSpc>
                <a:spcPct val="150000"/>
              </a:lnSpc>
              <a:buFont typeface="Wingdings" pitchFamily="2" charset="2"/>
              <a:buNone/>
              <a:defRPr/>
            </a:pPr>
            <a:endParaRPr lang="en-US" sz="2400" dirty="0">
              <a:solidFill>
                <a:srgbClr val="FFFF00"/>
              </a:solidFill>
              <a:effectLst/>
            </a:endParaRPr>
          </a:p>
          <a:p>
            <a:pPr algn="just" eaLnBrk="1" hangingPunct="1">
              <a:lnSpc>
                <a:spcPct val="150000"/>
              </a:lnSpc>
              <a:buFont typeface="Wingdings" pitchFamily="2" charset="2"/>
              <a:buNone/>
              <a:defRPr/>
            </a:pPr>
            <a:endParaRPr lang="en-US" sz="2400" dirty="0">
              <a:solidFill>
                <a:srgbClr val="FFFF00"/>
              </a:solidFill>
              <a:effectLst/>
            </a:endParaRPr>
          </a:p>
        </p:txBody>
      </p:sp>
    </p:spTree>
    <p:extLst>
      <p:ext uri="{BB962C8B-B14F-4D97-AF65-F5344CB8AC3E}">
        <p14:creationId xmlns:p14="http://schemas.microsoft.com/office/powerpoint/2010/main" val="318080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17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ChangeArrowheads="1"/>
          </p:cNvSpPr>
          <p:nvPr/>
        </p:nvSpPr>
        <p:spPr bwMode="auto">
          <a:xfrm>
            <a:off x="2057400" y="609600"/>
            <a:ext cx="4876800" cy="609600"/>
          </a:xfrm>
          <a:prstGeom prst="rect">
            <a:avLst/>
          </a:prstGeom>
          <a:noFill/>
          <a:ln w="9525">
            <a:noFill/>
            <a:miter lim="800000"/>
            <a:headEnd/>
            <a:tailEnd/>
          </a:ln>
          <a:effectLst/>
        </p:spPr>
        <p:txBody>
          <a:bodyPr anchor="ctr"/>
          <a:lstStyle/>
          <a:p>
            <a:pPr algn="ctr" eaLnBrk="1" hangingPunct="1">
              <a:defRPr/>
            </a:pPr>
            <a:r>
              <a:rPr lang="en-US" sz="3600" u="sng">
                <a:solidFill>
                  <a:srgbClr val="FFFF00"/>
                </a:solidFill>
                <a:effectLst>
                  <a:outerShdw blurRad="38100" dist="38100" dir="2700000" algn="tl">
                    <a:srgbClr val="000000"/>
                  </a:outerShdw>
                </a:effectLst>
              </a:rPr>
              <a:t>PULSE JET ENGINE</a:t>
            </a:r>
          </a:p>
        </p:txBody>
      </p:sp>
      <p:pic>
        <p:nvPicPr>
          <p:cNvPr id="70659" name="Picture 4" descr="8"/>
          <p:cNvPicPr>
            <a:picLocks noChangeAspect="1" noChangeArrowheads="1"/>
          </p:cNvPicPr>
          <p:nvPr/>
        </p:nvPicPr>
        <p:blipFill>
          <a:blip r:embed="rId2">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914400" y="1676400"/>
            <a:ext cx="8001000" cy="502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188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2057400" y="381000"/>
            <a:ext cx="4876800" cy="609600"/>
          </a:xfrm>
        </p:spPr>
        <p:txBody>
          <a:bodyPr/>
          <a:lstStyle/>
          <a:p>
            <a:pPr algn="ctr" eaLnBrk="1" hangingPunct="1">
              <a:defRPr/>
            </a:pPr>
            <a:r>
              <a:rPr lang="en-US" sz="3200" u="sng">
                <a:solidFill>
                  <a:srgbClr val="FFFF00"/>
                </a:solidFill>
              </a:rPr>
              <a:t>PULSE JET ENGINE</a:t>
            </a:r>
          </a:p>
        </p:txBody>
      </p:sp>
      <p:sp>
        <p:nvSpPr>
          <p:cNvPr id="405507" name="Rectangle 3"/>
          <p:cNvSpPr>
            <a:spLocks noGrp="1" noChangeArrowheads="1"/>
          </p:cNvSpPr>
          <p:nvPr>
            <p:ph type="body" idx="1"/>
          </p:nvPr>
        </p:nvSpPr>
        <p:spPr>
          <a:xfrm>
            <a:off x="1066800" y="1371600"/>
            <a:ext cx="7848600" cy="5181600"/>
          </a:xfrm>
        </p:spPr>
        <p:txBody>
          <a:bodyPr/>
          <a:lstStyle/>
          <a:p>
            <a:pPr algn="just" eaLnBrk="1" hangingPunct="1">
              <a:defRPr/>
            </a:pPr>
            <a:r>
              <a:rPr lang="en-US" sz="2400" b="1" dirty="0">
                <a:solidFill>
                  <a:srgbClr val="FFFF00"/>
                </a:solidFill>
                <a:effectLst/>
              </a:rPr>
              <a:t>High pressure energy is expanded in exhaust nozzle, thus producing thrust</a:t>
            </a:r>
          </a:p>
          <a:p>
            <a:pPr algn="just" eaLnBrk="1" hangingPunct="1">
              <a:defRPr/>
            </a:pPr>
            <a:endParaRPr lang="en-US" sz="2400" b="1" dirty="0">
              <a:solidFill>
                <a:srgbClr val="FFFF00"/>
              </a:solidFill>
              <a:effectLst/>
            </a:endParaRPr>
          </a:p>
          <a:p>
            <a:pPr algn="just" eaLnBrk="1" hangingPunct="1">
              <a:defRPr/>
            </a:pPr>
            <a:r>
              <a:rPr lang="en-US" sz="2400" b="1" dirty="0">
                <a:solidFill>
                  <a:srgbClr val="FFFF00"/>
                </a:solidFill>
                <a:effectLst/>
              </a:rPr>
              <a:t>Depression created by the </a:t>
            </a:r>
            <a:r>
              <a:rPr lang="en-US" sz="2400" b="1" dirty="0" err="1">
                <a:solidFill>
                  <a:srgbClr val="FFFF00"/>
                </a:solidFill>
                <a:effectLst/>
              </a:rPr>
              <a:t>exausting</a:t>
            </a:r>
            <a:r>
              <a:rPr lang="en-US" sz="2400" b="1" dirty="0">
                <a:solidFill>
                  <a:srgbClr val="FFFF00"/>
                </a:solidFill>
                <a:effectLst/>
              </a:rPr>
              <a:t> gases allows the valve to open and the cycle is repeated</a:t>
            </a:r>
          </a:p>
          <a:p>
            <a:pPr algn="just" eaLnBrk="1" hangingPunct="1">
              <a:buFont typeface="Wingdings" pitchFamily="2" charset="2"/>
              <a:buNone/>
              <a:defRPr/>
            </a:pPr>
            <a:endParaRPr lang="en-US" sz="2400" b="1" dirty="0">
              <a:solidFill>
                <a:srgbClr val="FFFF00"/>
              </a:solidFill>
              <a:effectLst/>
            </a:endParaRPr>
          </a:p>
          <a:p>
            <a:pPr algn="just" eaLnBrk="1" hangingPunct="1">
              <a:defRPr/>
            </a:pPr>
            <a:r>
              <a:rPr lang="en-US" sz="2400" b="1" dirty="0">
                <a:solidFill>
                  <a:srgbClr val="FFFF00"/>
                </a:solidFill>
                <a:effectLst/>
              </a:rPr>
              <a:t>Pulse jet engines have been designed for helicopter rotor propulsion</a:t>
            </a:r>
          </a:p>
          <a:p>
            <a:pPr algn="just" eaLnBrk="1" hangingPunct="1">
              <a:defRPr/>
            </a:pPr>
            <a:endParaRPr lang="en-US" sz="2400" b="1" dirty="0">
              <a:solidFill>
                <a:srgbClr val="FFFF00"/>
              </a:solidFill>
              <a:effectLst/>
            </a:endParaRPr>
          </a:p>
          <a:p>
            <a:pPr algn="just" eaLnBrk="1" hangingPunct="1">
              <a:defRPr/>
            </a:pPr>
            <a:r>
              <a:rPr lang="en-US" sz="2400" b="1" dirty="0">
                <a:solidFill>
                  <a:srgbClr val="FFFF00"/>
                </a:solidFill>
                <a:effectLst/>
              </a:rPr>
              <a:t>Not suitable as an aircraft </a:t>
            </a:r>
            <a:r>
              <a:rPr lang="en-US" sz="2400" b="1" dirty="0" err="1">
                <a:solidFill>
                  <a:srgbClr val="FFFF00"/>
                </a:solidFill>
                <a:effectLst/>
              </a:rPr>
              <a:t>powerplant</a:t>
            </a:r>
            <a:r>
              <a:rPr lang="en-US" sz="2400" b="1" dirty="0">
                <a:solidFill>
                  <a:srgbClr val="FFFF00"/>
                </a:solidFill>
                <a:effectLst/>
              </a:rPr>
              <a:t> due to high fuel consumption and unable to match performance of modern gas turbine engine</a:t>
            </a:r>
          </a:p>
        </p:txBody>
      </p:sp>
    </p:spTree>
    <p:extLst>
      <p:ext uri="{BB962C8B-B14F-4D97-AF65-F5344CB8AC3E}">
        <p14:creationId xmlns:p14="http://schemas.microsoft.com/office/powerpoint/2010/main" val="118781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5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2987824" y="908720"/>
            <a:ext cx="4038600" cy="685800"/>
          </a:xfrm>
        </p:spPr>
        <p:txBody>
          <a:bodyPr/>
          <a:lstStyle/>
          <a:p>
            <a:pPr eaLnBrk="1" hangingPunct="1">
              <a:defRPr/>
            </a:pPr>
            <a:r>
              <a:rPr lang="en-US" sz="3200" b="0" u="sng" dirty="0">
                <a:solidFill>
                  <a:srgbClr val="FFFF00"/>
                </a:solidFill>
              </a:rPr>
              <a:t>ROCKET ENGINES</a:t>
            </a:r>
          </a:p>
        </p:txBody>
      </p:sp>
      <p:sp>
        <p:nvSpPr>
          <p:cNvPr id="486403" name="Rectangle 3"/>
          <p:cNvSpPr>
            <a:spLocks noGrp="1" noChangeArrowheads="1"/>
          </p:cNvSpPr>
          <p:nvPr>
            <p:ph type="body" idx="1"/>
          </p:nvPr>
        </p:nvSpPr>
        <p:spPr>
          <a:xfrm>
            <a:off x="1066800" y="2057400"/>
            <a:ext cx="7924800" cy="3276600"/>
          </a:xfrm>
        </p:spPr>
        <p:txBody>
          <a:bodyPr/>
          <a:lstStyle/>
          <a:p>
            <a:pPr algn="just" eaLnBrk="1" hangingPunct="1">
              <a:lnSpc>
                <a:spcPct val="150000"/>
              </a:lnSpc>
              <a:defRPr/>
            </a:pPr>
            <a:r>
              <a:rPr lang="en-US" sz="2400" b="1" dirty="0">
                <a:solidFill>
                  <a:srgbClr val="FFFF00"/>
                </a:solidFill>
                <a:effectLst/>
              </a:rPr>
              <a:t>These engines do not use surrounding medium for propulsion</a:t>
            </a:r>
          </a:p>
          <a:p>
            <a:pPr algn="just" eaLnBrk="1" hangingPunct="1">
              <a:lnSpc>
                <a:spcPct val="150000"/>
              </a:lnSpc>
              <a:buFont typeface="Wingdings" pitchFamily="2" charset="2"/>
              <a:buNone/>
              <a:defRPr/>
            </a:pPr>
            <a:endParaRPr lang="en-US" sz="2400" b="1" dirty="0">
              <a:solidFill>
                <a:srgbClr val="FFFF00"/>
              </a:solidFill>
              <a:effectLst/>
            </a:endParaRPr>
          </a:p>
          <a:p>
            <a:pPr algn="just" eaLnBrk="1" hangingPunct="1">
              <a:lnSpc>
                <a:spcPct val="150000"/>
              </a:lnSpc>
              <a:defRPr/>
            </a:pPr>
            <a:r>
              <a:rPr lang="en-US" sz="2400" b="1" dirty="0">
                <a:solidFill>
                  <a:srgbClr val="FFFF00"/>
                </a:solidFill>
                <a:effectLst/>
              </a:rPr>
              <a:t>The working medium which generates the propulsive force or thrust is wholly carried within the propelled body.</a:t>
            </a:r>
          </a:p>
        </p:txBody>
      </p:sp>
    </p:spTree>
    <p:extLst>
      <p:ext uri="{BB962C8B-B14F-4D97-AF65-F5344CB8AC3E}">
        <p14:creationId xmlns:p14="http://schemas.microsoft.com/office/powerpoint/2010/main" val="11157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6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64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pPr algn="ctr" eaLnBrk="1" hangingPunct="1">
              <a:defRPr/>
            </a:pPr>
            <a:r>
              <a:rPr lang="en-US">
                <a:solidFill>
                  <a:srgbClr val="FFFF00"/>
                </a:solidFill>
              </a:rPr>
              <a:t>TYPES OF CHEMICAL ROCKET ENGINES</a:t>
            </a:r>
          </a:p>
        </p:txBody>
      </p:sp>
      <p:sp>
        <p:nvSpPr>
          <p:cNvPr id="485379" name="Rectangle 3"/>
          <p:cNvSpPr>
            <a:spLocks noGrp="1" noChangeArrowheads="1"/>
          </p:cNvSpPr>
          <p:nvPr>
            <p:ph type="body" idx="1"/>
          </p:nvPr>
        </p:nvSpPr>
        <p:spPr>
          <a:xfrm>
            <a:off x="1066800" y="2819400"/>
            <a:ext cx="7543800" cy="4114800"/>
          </a:xfrm>
        </p:spPr>
        <p:txBody>
          <a:bodyPr/>
          <a:lstStyle/>
          <a:p>
            <a:pPr eaLnBrk="1" hangingPunct="1">
              <a:defRPr/>
            </a:pPr>
            <a:r>
              <a:rPr lang="en-US" b="1">
                <a:solidFill>
                  <a:srgbClr val="FFFF00"/>
                </a:solidFill>
              </a:rPr>
              <a:t>LIQUID PROPELLANT</a:t>
            </a:r>
          </a:p>
          <a:p>
            <a:pPr eaLnBrk="1" hangingPunct="1">
              <a:defRPr/>
            </a:pPr>
            <a:r>
              <a:rPr lang="en-US" b="1">
                <a:solidFill>
                  <a:srgbClr val="FFFF00"/>
                </a:solidFill>
              </a:rPr>
              <a:t>SOLID PROPELLANT</a:t>
            </a:r>
          </a:p>
          <a:p>
            <a:pPr eaLnBrk="1" hangingPunct="1">
              <a:defRPr/>
            </a:pPr>
            <a:r>
              <a:rPr lang="en-US" b="1">
                <a:solidFill>
                  <a:srgbClr val="FFFF00"/>
                </a:solidFill>
              </a:rPr>
              <a:t>GASEOUS</a:t>
            </a:r>
          </a:p>
          <a:p>
            <a:pPr eaLnBrk="1" hangingPunct="1">
              <a:defRPr/>
            </a:pPr>
            <a:r>
              <a:rPr lang="en-US" b="1">
                <a:solidFill>
                  <a:srgbClr val="FFFF00"/>
                </a:solidFill>
              </a:rPr>
              <a:t>HYBRID</a:t>
            </a:r>
          </a:p>
        </p:txBody>
      </p:sp>
    </p:spTree>
    <p:extLst>
      <p:ext uri="{BB962C8B-B14F-4D97-AF65-F5344CB8AC3E}">
        <p14:creationId xmlns:p14="http://schemas.microsoft.com/office/powerpoint/2010/main" val="2169328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ChangeArrowheads="1"/>
          </p:cNvSpPr>
          <p:nvPr/>
        </p:nvSpPr>
        <p:spPr bwMode="auto">
          <a:xfrm>
            <a:off x="1295400" y="228600"/>
            <a:ext cx="6629400" cy="762000"/>
          </a:xfrm>
          <a:prstGeom prst="rect">
            <a:avLst/>
          </a:prstGeom>
          <a:noFill/>
          <a:ln w="9525">
            <a:noFill/>
            <a:miter lim="800000"/>
            <a:headEnd/>
            <a:tailEnd/>
          </a:ln>
          <a:effectLst/>
        </p:spPr>
        <p:txBody>
          <a:bodyPr anchor="ctr"/>
          <a:lstStyle/>
          <a:p>
            <a:pPr>
              <a:defRPr/>
            </a:pPr>
            <a:r>
              <a:rPr lang="en-US" sz="3600" u="sng">
                <a:solidFill>
                  <a:srgbClr val="FFFF00"/>
                </a:solidFill>
                <a:effectLst>
                  <a:outerShdw blurRad="38100" dist="38100" dir="2700000" algn="tl">
                    <a:srgbClr val="000000"/>
                  </a:outerShdw>
                </a:effectLst>
              </a:rPr>
              <a:t>SOLID PROPELLLANT ENGINES</a:t>
            </a:r>
            <a:r>
              <a:rPr lang="en-US" sz="3600" b="1">
                <a:solidFill>
                  <a:srgbClr val="0066FF"/>
                </a:solidFill>
                <a:effectLst>
                  <a:outerShdw blurRad="38100" dist="38100" dir="2700000" algn="tl">
                    <a:srgbClr val="000000"/>
                  </a:outerShdw>
                </a:effectLst>
              </a:rPr>
              <a:t> </a:t>
            </a:r>
          </a:p>
        </p:txBody>
      </p:sp>
      <p:pic>
        <p:nvPicPr>
          <p:cNvPr id="91139" name="Picture 3" descr="solid ro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14400"/>
            <a:ext cx="54705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849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ChangeArrowheads="1"/>
          </p:cNvSpPr>
          <p:nvPr/>
        </p:nvSpPr>
        <p:spPr bwMode="auto">
          <a:xfrm>
            <a:off x="1524000" y="152400"/>
            <a:ext cx="6629400" cy="609600"/>
          </a:xfrm>
          <a:prstGeom prst="rect">
            <a:avLst/>
          </a:prstGeom>
          <a:noFill/>
          <a:ln w="9525">
            <a:noFill/>
            <a:miter lim="800000"/>
            <a:headEnd/>
            <a:tailEnd/>
          </a:ln>
          <a:effectLst/>
        </p:spPr>
        <p:txBody>
          <a:bodyPr anchor="ctr"/>
          <a:lstStyle/>
          <a:p>
            <a:pPr>
              <a:defRPr/>
            </a:pPr>
            <a:r>
              <a:rPr lang="en-US" sz="3600" u="sng">
                <a:solidFill>
                  <a:srgbClr val="FFFF00"/>
                </a:solidFill>
                <a:effectLst>
                  <a:outerShdw blurRad="38100" dist="38100" dir="2700000" algn="tl">
                    <a:srgbClr val="000000"/>
                  </a:outerShdw>
                </a:effectLst>
              </a:rPr>
              <a:t>LIQUID PROPELLANT ENGINES</a:t>
            </a:r>
          </a:p>
        </p:txBody>
      </p:sp>
      <p:pic>
        <p:nvPicPr>
          <p:cNvPr id="92163" name="Picture 3" descr="liquid ro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914400"/>
            <a:ext cx="4572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23711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scan0003"/>
          <p:cNvPicPr>
            <a:picLocks noChangeAspect="1" noChangeArrowheads="1"/>
          </p:cNvPicPr>
          <p:nvPr/>
        </p:nvPicPr>
        <p:blipFill>
          <a:blip r:embed="rId2">
            <a:extLst>
              <a:ext uri="{28A0092B-C50C-407E-A947-70E740481C1C}">
                <a14:useLocalDpi xmlns:a14="http://schemas.microsoft.com/office/drawing/2010/main" val="0"/>
              </a:ext>
            </a:extLst>
          </a:blip>
          <a:srcRect t="2985" r="7500" b="47275"/>
          <a:stretch>
            <a:fillRect/>
          </a:stretch>
        </p:blipFill>
        <p:spPr bwMode="auto">
          <a:xfrm>
            <a:off x="914400" y="1905000"/>
            <a:ext cx="822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475" name="Rectangle 3"/>
          <p:cNvSpPr>
            <a:spLocks noChangeArrowheads="1"/>
          </p:cNvSpPr>
          <p:nvPr/>
        </p:nvSpPr>
        <p:spPr bwMode="auto">
          <a:xfrm>
            <a:off x="1600200" y="814388"/>
            <a:ext cx="6669088" cy="579437"/>
          </a:xfrm>
          <a:prstGeom prst="rect">
            <a:avLst/>
          </a:prstGeom>
          <a:noFill/>
          <a:ln w="9525" algn="ctr">
            <a:noFill/>
            <a:miter lim="800000"/>
            <a:headEnd/>
            <a:tailEnd/>
          </a:ln>
          <a:effectLst/>
        </p:spPr>
        <p:txBody>
          <a:bodyPr wrap="none">
            <a:spAutoFit/>
          </a:bodyPr>
          <a:lstStyle/>
          <a:p>
            <a:pPr>
              <a:defRPr/>
            </a:pPr>
            <a:r>
              <a:rPr lang="en-US" sz="3200" b="1" u="sng">
                <a:solidFill>
                  <a:srgbClr val="FFFF00"/>
                </a:solidFill>
                <a:effectLst>
                  <a:outerShdw blurRad="38100" dist="38100" dir="2700000" algn="tl">
                    <a:srgbClr val="000000"/>
                  </a:outerShdw>
                </a:effectLst>
              </a:rPr>
              <a:t>HYBRID PROPELLANT ENGINES</a:t>
            </a:r>
          </a:p>
        </p:txBody>
      </p:sp>
    </p:spTree>
    <p:extLst>
      <p:ext uri="{BB962C8B-B14F-4D97-AF65-F5344CB8AC3E}">
        <p14:creationId xmlns:p14="http://schemas.microsoft.com/office/powerpoint/2010/main" val="2192591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1600200" y="381000"/>
            <a:ext cx="7315200" cy="1143000"/>
          </a:xfrm>
        </p:spPr>
        <p:txBody>
          <a:bodyPr/>
          <a:lstStyle/>
          <a:p>
            <a:pPr algn="ctr" eaLnBrk="1" hangingPunct="1">
              <a:defRPr/>
            </a:pPr>
            <a:r>
              <a:rPr lang="en-US" sz="3200" u="sng">
                <a:solidFill>
                  <a:srgbClr val="FFFF00"/>
                </a:solidFill>
              </a:rPr>
              <a:t>PERFORMANCE PARAMETERS OF ROCKET ENGINES</a:t>
            </a:r>
            <a:r>
              <a:rPr lang="en-US" sz="3200">
                <a:solidFill>
                  <a:schemeClr val="accent2"/>
                </a:solidFill>
              </a:rPr>
              <a:t> </a:t>
            </a:r>
          </a:p>
        </p:txBody>
      </p:sp>
      <p:sp>
        <p:nvSpPr>
          <p:cNvPr id="430083" name="Rectangle 3"/>
          <p:cNvSpPr>
            <a:spLocks noGrp="1" noChangeArrowheads="1"/>
          </p:cNvSpPr>
          <p:nvPr>
            <p:ph type="body" idx="1"/>
          </p:nvPr>
        </p:nvSpPr>
        <p:spPr>
          <a:xfrm>
            <a:off x="685800" y="1676400"/>
            <a:ext cx="8153400" cy="4648200"/>
          </a:xfrm>
        </p:spPr>
        <p:txBody>
          <a:bodyPr/>
          <a:lstStyle/>
          <a:p>
            <a:pPr lvl="1" eaLnBrk="1" hangingPunct="1">
              <a:lnSpc>
                <a:spcPct val="90000"/>
              </a:lnSpc>
              <a:defRPr/>
            </a:pPr>
            <a:r>
              <a:rPr lang="en-US" b="1">
                <a:solidFill>
                  <a:srgbClr val="FFFF00"/>
                </a:solidFill>
              </a:rPr>
              <a:t>COMBUSTION  TEMP. (T</a:t>
            </a:r>
            <a:r>
              <a:rPr lang="en-US" b="1" baseline="-25000">
                <a:solidFill>
                  <a:srgbClr val="FFFF00"/>
                </a:solidFill>
              </a:rPr>
              <a:t>0</a:t>
            </a:r>
            <a:r>
              <a:rPr lang="en-US" b="1">
                <a:solidFill>
                  <a:srgbClr val="FFFF00"/>
                </a:solidFill>
              </a:rPr>
              <a:t>) IS PRIMARILY DICTATED BY CHEMISTRY OF FUEL &amp; OXIDIZER. THE MORE REACTIVE THE PROPELLANTS ARE, THE HIGHER IS T</a:t>
            </a:r>
            <a:r>
              <a:rPr lang="en-US" b="1" baseline="-25000">
                <a:solidFill>
                  <a:srgbClr val="FFFF00"/>
                </a:solidFill>
              </a:rPr>
              <a:t>0</a:t>
            </a:r>
          </a:p>
          <a:p>
            <a:pPr lvl="1" eaLnBrk="1" hangingPunct="1">
              <a:lnSpc>
                <a:spcPct val="90000"/>
              </a:lnSpc>
              <a:defRPr/>
            </a:pPr>
            <a:r>
              <a:rPr lang="en-US" b="1">
                <a:solidFill>
                  <a:srgbClr val="FFFF00"/>
                </a:solidFill>
              </a:rPr>
              <a:t>SIMILARLY THE LIGHTER THE PROPELLANT, HIGHER IS SP. IMPULSE</a:t>
            </a:r>
          </a:p>
          <a:p>
            <a:pPr lvl="1" eaLnBrk="1" hangingPunct="1">
              <a:lnSpc>
                <a:spcPct val="90000"/>
              </a:lnSpc>
              <a:defRPr/>
            </a:pPr>
            <a:r>
              <a:rPr lang="en-US" b="1">
                <a:solidFill>
                  <a:srgbClr val="FFFF00"/>
                </a:solidFill>
              </a:rPr>
              <a:t>FOR A GIVEN FUEL/OXIDIZER COMBINATION, WE CANNOT DO MUCH OTHER THAN CHANGE THE FUEL/OXIDIZER RATIO.</a:t>
            </a:r>
          </a:p>
        </p:txBody>
      </p:sp>
    </p:spTree>
    <p:extLst>
      <p:ext uri="{BB962C8B-B14F-4D97-AF65-F5344CB8AC3E}">
        <p14:creationId xmlns:p14="http://schemas.microsoft.com/office/powerpoint/2010/main" val="1018682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1600200" y="381000"/>
            <a:ext cx="7315200" cy="1143000"/>
          </a:xfrm>
        </p:spPr>
        <p:txBody>
          <a:bodyPr/>
          <a:lstStyle/>
          <a:p>
            <a:pPr eaLnBrk="1" hangingPunct="1">
              <a:defRPr/>
            </a:pPr>
            <a:r>
              <a:rPr lang="en-US" sz="3600" b="0" u="sng">
                <a:solidFill>
                  <a:srgbClr val="FFFF00"/>
                </a:solidFill>
              </a:rPr>
              <a:t>SOLID PROPELLLANT ENGINES</a:t>
            </a:r>
            <a:r>
              <a:rPr lang="en-US" sz="3600">
                <a:solidFill>
                  <a:schemeClr val="accent2"/>
                </a:solidFill>
              </a:rPr>
              <a:t> </a:t>
            </a:r>
          </a:p>
        </p:txBody>
      </p:sp>
      <p:sp>
        <p:nvSpPr>
          <p:cNvPr id="399363" name="Rectangle 3"/>
          <p:cNvSpPr>
            <a:spLocks noGrp="1" noChangeArrowheads="1"/>
          </p:cNvSpPr>
          <p:nvPr>
            <p:ph type="body" idx="1"/>
          </p:nvPr>
        </p:nvSpPr>
        <p:spPr>
          <a:xfrm>
            <a:off x="899592" y="1772816"/>
            <a:ext cx="8001000" cy="5181600"/>
          </a:xfrm>
        </p:spPr>
        <p:txBody>
          <a:bodyPr/>
          <a:lstStyle/>
          <a:p>
            <a:pPr marL="468000" lvl="1" algn="just" eaLnBrk="1" hangingPunct="1">
              <a:lnSpc>
                <a:spcPct val="150000"/>
              </a:lnSpc>
              <a:spcBef>
                <a:spcPts val="0"/>
              </a:spcBef>
              <a:defRPr/>
            </a:pPr>
            <a:r>
              <a:rPr lang="en-US" sz="2400" b="1" dirty="0">
                <a:solidFill>
                  <a:srgbClr val="FFFF00"/>
                </a:solidFill>
                <a:effectLst/>
              </a:rPr>
              <a:t>It consists of  a casing for the propellant which joins to a nozzle of identical geometry.</a:t>
            </a:r>
          </a:p>
          <a:p>
            <a:pPr marL="468000" lvl="1" algn="just" eaLnBrk="1" hangingPunct="1">
              <a:lnSpc>
                <a:spcPct val="150000"/>
              </a:lnSpc>
              <a:spcBef>
                <a:spcPts val="0"/>
              </a:spcBef>
              <a:defRPr/>
            </a:pPr>
            <a:r>
              <a:rPr lang="en-US" sz="2400" b="1" dirty="0">
                <a:solidFill>
                  <a:srgbClr val="FFFF00"/>
                </a:solidFill>
                <a:effectLst/>
              </a:rPr>
              <a:t>The charge of propellant in a solid rocket motor is often called the grain.</a:t>
            </a:r>
          </a:p>
          <a:p>
            <a:pPr marL="468000" lvl="1" algn="just" eaLnBrk="1" hangingPunct="1">
              <a:lnSpc>
                <a:spcPct val="150000"/>
              </a:lnSpc>
              <a:spcBef>
                <a:spcPts val="0"/>
              </a:spcBef>
              <a:defRPr/>
            </a:pPr>
            <a:r>
              <a:rPr lang="en-US" sz="2400" b="1" dirty="0">
                <a:solidFill>
                  <a:srgbClr val="FFFF00"/>
                </a:solidFill>
                <a:effectLst/>
              </a:rPr>
              <a:t>The basic components of the grain are fuel, oxidant, binder &amp; additives to achieve burning stability &amp; stability in storage.</a:t>
            </a:r>
          </a:p>
        </p:txBody>
      </p:sp>
    </p:spTree>
    <p:extLst>
      <p:ext uri="{BB962C8B-B14F-4D97-AF65-F5344CB8AC3E}">
        <p14:creationId xmlns:p14="http://schemas.microsoft.com/office/powerpoint/2010/main" val="8452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600200" y="381000"/>
            <a:ext cx="7315200" cy="1143000"/>
          </a:xfrm>
        </p:spPr>
        <p:txBody>
          <a:bodyPr/>
          <a:lstStyle/>
          <a:p>
            <a:pPr eaLnBrk="1" hangingPunct="1">
              <a:defRPr/>
            </a:pPr>
            <a:r>
              <a:rPr lang="en-US" sz="3600" b="0" u="sng">
                <a:solidFill>
                  <a:srgbClr val="FFFF00"/>
                </a:solidFill>
              </a:rPr>
              <a:t>SOLID PROPELLLANT ENGINES</a:t>
            </a:r>
            <a:r>
              <a:rPr lang="en-US" sz="3600">
                <a:solidFill>
                  <a:schemeClr val="accent2"/>
                </a:solidFill>
              </a:rPr>
              <a:t> </a:t>
            </a:r>
          </a:p>
        </p:txBody>
      </p:sp>
      <p:sp>
        <p:nvSpPr>
          <p:cNvPr id="432131" name="Rectangle 3"/>
          <p:cNvSpPr>
            <a:spLocks noGrp="1" noChangeArrowheads="1"/>
          </p:cNvSpPr>
          <p:nvPr>
            <p:ph type="body" idx="1"/>
          </p:nvPr>
        </p:nvSpPr>
        <p:spPr>
          <a:xfrm>
            <a:off x="755576" y="1916832"/>
            <a:ext cx="8208912" cy="4800600"/>
          </a:xfrm>
        </p:spPr>
        <p:txBody>
          <a:bodyPr/>
          <a:lstStyle/>
          <a:p>
            <a:pPr lvl="1" algn="just" eaLnBrk="1" hangingPunct="1">
              <a:lnSpc>
                <a:spcPct val="150000"/>
              </a:lnSpc>
              <a:defRPr/>
            </a:pPr>
            <a:r>
              <a:rPr lang="en-US" b="1" dirty="0">
                <a:solidFill>
                  <a:srgbClr val="FFFF00"/>
                </a:solidFill>
                <a:effectLst/>
              </a:rPr>
              <a:t>In most cases the grain is bonded to the wall of the combustion chamber </a:t>
            </a:r>
          </a:p>
          <a:p>
            <a:pPr lvl="1" algn="just" eaLnBrk="1" hangingPunct="1">
              <a:lnSpc>
                <a:spcPct val="150000"/>
              </a:lnSpc>
              <a:defRPr/>
            </a:pPr>
            <a:r>
              <a:rPr lang="en-US" b="1" dirty="0">
                <a:solidFill>
                  <a:srgbClr val="FFFF00"/>
                </a:solidFill>
                <a:effectLst/>
              </a:rPr>
              <a:t>Thrust depends on the rate at which grain is consumed.</a:t>
            </a:r>
          </a:p>
        </p:txBody>
      </p:sp>
    </p:spTree>
    <p:extLst>
      <p:ext uri="{BB962C8B-B14F-4D97-AF65-F5344CB8AC3E}">
        <p14:creationId xmlns:p14="http://schemas.microsoft.com/office/powerpoint/2010/main" val="398741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21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2850" name="Rectangle 2"/>
          <p:cNvSpPr>
            <a:spLocks noGrp="1" noChangeArrowheads="1"/>
          </p:cNvSpPr>
          <p:nvPr>
            <p:ph type="title" idx="4294967295"/>
          </p:nvPr>
        </p:nvSpPr>
        <p:spPr>
          <a:xfrm>
            <a:off x="1562100" y="332656"/>
            <a:ext cx="6705600" cy="838200"/>
          </a:xfrm>
        </p:spPr>
        <p:txBody>
          <a:bodyPr/>
          <a:lstStyle/>
          <a:p>
            <a:r>
              <a:rPr lang="en-US" sz="3200" u="sng" dirty="0">
                <a:solidFill>
                  <a:srgbClr val="FFFF00"/>
                </a:solidFill>
              </a:rPr>
              <a:t>RECIPROCATING ENGINES</a:t>
            </a:r>
          </a:p>
        </p:txBody>
      </p:sp>
      <p:pic>
        <p:nvPicPr>
          <p:cNvPr id="462852" name="Picture 4" descr="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62000" y="1736725"/>
            <a:ext cx="8001000" cy="4800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2851" name="Text Box 3"/>
          <p:cNvSpPr txBox="1">
            <a:spLocks noChangeArrowheads="1"/>
          </p:cNvSpPr>
          <p:nvPr/>
        </p:nvSpPr>
        <p:spPr bwMode="auto">
          <a:xfrm>
            <a:off x="762000" y="1736725"/>
            <a:ext cx="830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sz="2000" b="1">
              <a:solidFill>
                <a:srgbClr val="FFFF00"/>
              </a:solidFill>
            </a:endParaRPr>
          </a:p>
        </p:txBody>
      </p:sp>
    </p:spTree>
    <p:extLst>
      <p:ext uri="{BB962C8B-B14F-4D97-AF65-F5344CB8AC3E}">
        <p14:creationId xmlns:p14="http://schemas.microsoft.com/office/powerpoint/2010/main" val="25086975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600200" y="381000"/>
            <a:ext cx="7315200" cy="1143000"/>
          </a:xfrm>
        </p:spPr>
        <p:txBody>
          <a:bodyPr/>
          <a:lstStyle/>
          <a:p>
            <a:pPr eaLnBrk="1" hangingPunct="1">
              <a:defRPr/>
            </a:pPr>
            <a:r>
              <a:rPr lang="en-US" sz="3600" b="0" u="sng">
                <a:solidFill>
                  <a:srgbClr val="FFFF00"/>
                </a:solidFill>
              </a:rPr>
              <a:t>SOLID PROPELLLANT ENGINES</a:t>
            </a:r>
            <a:r>
              <a:rPr lang="en-US" sz="3600">
                <a:solidFill>
                  <a:schemeClr val="accent2"/>
                </a:solidFill>
              </a:rPr>
              <a:t> </a:t>
            </a:r>
          </a:p>
        </p:txBody>
      </p:sp>
      <p:sp>
        <p:nvSpPr>
          <p:cNvPr id="431107" name="Rectangle 3"/>
          <p:cNvSpPr>
            <a:spLocks noGrp="1" noChangeArrowheads="1"/>
          </p:cNvSpPr>
          <p:nvPr>
            <p:ph type="body" idx="1"/>
          </p:nvPr>
        </p:nvSpPr>
        <p:spPr>
          <a:xfrm>
            <a:off x="755576" y="1988840"/>
            <a:ext cx="8001000" cy="5181600"/>
          </a:xfrm>
        </p:spPr>
        <p:txBody>
          <a:bodyPr/>
          <a:lstStyle/>
          <a:p>
            <a:pPr lvl="1" algn="just" eaLnBrk="1" hangingPunct="1">
              <a:lnSpc>
                <a:spcPct val="150000"/>
              </a:lnSpc>
              <a:defRPr/>
            </a:pPr>
            <a:r>
              <a:rPr lang="en-US" b="1" u="sng" dirty="0">
                <a:solidFill>
                  <a:srgbClr val="FFFF00"/>
                </a:solidFill>
                <a:effectLst/>
              </a:rPr>
              <a:t>Advantages</a:t>
            </a:r>
          </a:p>
          <a:p>
            <a:pPr lvl="1" algn="just" eaLnBrk="1" hangingPunct="1">
              <a:lnSpc>
                <a:spcPct val="150000"/>
              </a:lnSpc>
              <a:defRPr/>
            </a:pPr>
            <a:r>
              <a:rPr lang="en-US" b="1" dirty="0">
                <a:solidFill>
                  <a:srgbClr val="FFFF00"/>
                </a:solidFill>
                <a:effectLst/>
              </a:rPr>
              <a:t>Simplicity </a:t>
            </a:r>
            <a:r>
              <a:rPr lang="en-US" b="1" dirty="0" err="1">
                <a:solidFill>
                  <a:srgbClr val="FFFF00"/>
                </a:solidFill>
                <a:effectLst/>
              </a:rPr>
              <a:t>i.e</a:t>
            </a:r>
            <a:r>
              <a:rPr lang="en-US" b="1" dirty="0">
                <a:solidFill>
                  <a:srgbClr val="FFFF00"/>
                </a:solidFill>
                <a:effectLst/>
              </a:rPr>
              <a:t> absence of turbo pumps, separate propellant tanks, complicated valves &amp; pipelines produces a high mass ratio, low cost or both </a:t>
            </a:r>
          </a:p>
          <a:p>
            <a:pPr lvl="1" algn="just" eaLnBrk="1" hangingPunct="1">
              <a:lnSpc>
                <a:spcPct val="150000"/>
              </a:lnSpc>
              <a:defRPr/>
            </a:pPr>
            <a:r>
              <a:rPr lang="en-US" b="1" dirty="0">
                <a:solidFill>
                  <a:srgbClr val="FFFF00"/>
                </a:solidFill>
                <a:effectLst/>
              </a:rPr>
              <a:t>Reliability is very high due to small no. Of individual components</a:t>
            </a:r>
          </a:p>
        </p:txBody>
      </p:sp>
    </p:spTree>
    <p:extLst>
      <p:ext uri="{BB962C8B-B14F-4D97-AF65-F5344CB8AC3E}">
        <p14:creationId xmlns:p14="http://schemas.microsoft.com/office/powerpoint/2010/main" val="44535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1600200" y="381000"/>
            <a:ext cx="7315200" cy="1143000"/>
          </a:xfrm>
        </p:spPr>
        <p:txBody>
          <a:bodyPr/>
          <a:lstStyle/>
          <a:p>
            <a:pPr eaLnBrk="1" hangingPunct="1">
              <a:defRPr/>
            </a:pPr>
            <a:r>
              <a:rPr lang="en-US" sz="3600" b="0" u="sng">
                <a:solidFill>
                  <a:srgbClr val="FFFF00"/>
                </a:solidFill>
              </a:rPr>
              <a:t>SOLID PROPELLLANT ENGINES</a:t>
            </a:r>
            <a:r>
              <a:rPr lang="en-US" sz="3600">
                <a:solidFill>
                  <a:schemeClr val="accent2"/>
                </a:solidFill>
              </a:rPr>
              <a:t> </a:t>
            </a:r>
          </a:p>
        </p:txBody>
      </p:sp>
      <p:sp>
        <p:nvSpPr>
          <p:cNvPr id="434179" name="Rectangle 3"/>
          <p:cNvSpPr>
            <a:spLocks noGrp="1" noChangeArrowheads="1"/>
          </p:cNvSpPr>
          <p:nvPr>
            <p:ph type="body" idx="1"/>
          </p:nvPr>
        </p:nvSpPr>
        <p:spPr>
          <a:xfrm>
            <a:off x="381000" y="1844824"/>
            <a:ext cx="8763000" cy="4800600"/>
          </a:xfrm>
        </p:spPr>
        <p:txBody>
          <a:bodyPr/>
          <a:lstStyle/>
          <a:p>
            <a:pPr lvl="1" algn="just" eaLnBrk="1" hangingPunct="1">
              <a:lnSpc>
                <a:spcPct val="150000"/>
              </a:lnSpc>
              <a:defRPr/>
            </a:pPr>
            <a:r>
              <a:rPr lang="en-US" sz="2400" b="1" dirty="0">
                <a:solidFill>
                  <a:srgbClr val="FFFF00"/>
                </a:solidFill>
                <a:effectLst/>
              </a:rPr>
              <a:t>Disadvantages</a:t>
            </a:r>
          </a:p>
          <a:p>
            <a:pPr lvl="2" algn="just" eaLnBrk="1" hangingPunct="1">
              <a:lnSpc>
                <a:spcPct val="150000"/>
              </a:lnSpc>
              <a:defRPr/>
            </a:pPr>
            <a:r>
              <a:rPr lang="en-US" b="1" dirty="0">
                <a:solidFill>
                  <a:srgbClr val="FFFF00"/>
                </a:solidFill>
                <a:effectLst/>
              </a:rPr>
              <a:t>Low exhaust velocity (2700m/s)</a:t>
            </a:r>
          </a:p>
          <a:p>
            <a:pPr lvl="2" algn="just" eaLnBrk="1" hangingPunct="1">
              <a:lnSpc>
                <a:spcPct val="150000"/>
              </a:lnSpc>
              <a:defRPr/>
            </a:pPr>
            <a:r>
              <a:rPr lang="en-US" b="1" dirty="0">
                <a:solidFill>
                  <a:srgbClr val="FFFF00"/>
                </a:solidFill>
                <a:effectLst/>
              </a:rPr>
              <a:t>Device cannot be test fired and so reliability has to be established by analogy and by quality control</a:t>
            </a:r>
          </a:p>
          <a:p>
            <a:pPr lvl="1" algn="just" eaLnBrk="1" hangingPunct="1">
              <a:lnSpc>
                <a:spcPct val="150000"/>
              </a:lnSpc>
              <a:defRPr/>
            </a:pPr>
            <a:r>
              <a:rPr lang="en-US" sz="2400" b="1" dirty="0">
                <a:solidFill>
                  <a:srgbClr val="FFFF00"/>
                </a:solidFill>
                <a:effectLst/>
              </a:rPr>
              <a:t>Uses</a:t>
            </a:r>
          </a:p>
          <a:p>
            <a:pPr lvl="2" algn="just" eaLnBrk="1" hangingPunct="1">
              <a:lnSpc>
                <a:spcPct val="150000"/>
              </a:lnSpc>
              <a:defRPr/>
            </a:pPr>
            <a:r>
              <a:rPr lang="en-US" b="1" dirty="0">
                <a:solidFill>
                  <a:srgbClr val="FFFF00"/>
                </a:solidFill>
                <a:effectLst/>
              </a:rPr>
              <a:t>Excel as strap on boosters and as upper stages particularly for orbital insertion</a:t>
            </a:r>
          </a:p>
        </p:txBody>
      </p:sp>
    </p:spTree>
    <p:extLst>
      <p:ext uri="{BB962C8B-B14F-4D97-AF65-F5344CB8AC3E}">
        <p14:creationId xmlns:p14="http://schemas.microsoft.com/office/powerpoint/2010/main" val="4294004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pPr eaLnBrk="1" hangingPunct="1">
              <a:defRPr/>
            </a:pPr>
            <a:r>
              <a:rPr lang="en-US" sz="3600" b="0" u="sng">
                <a:solidFill>
                  <a:srgbClr val="FFFF00"/>
                </a:solidFill>
              </a:rPr>
              <a:t>SOLID PROPELLLANT ENGINES</a:t>
            </a:r>
            <a:r>
              <a:rPr lang="en-US" sz="3600">
                <a:solidFill>
                  <a:schemeClr val="accent2"/>
                </a:solidFill>
              </a:rPr>
              <a:t> </a:t>
            </a:r>
          </a:p>
        </p:txBody>
      </p:sp>
      <p:graphicFrame>
        <p:nvGraphicFramePr>
          <p:cNvPr id="438311" name="Group 39"/>
          <p:cNvGraphicFramePr>
            <a:graphicFrameLocks noGrp="1"/>
          </p:cNvGraphicFramePr>
          <p:nvPr>
            <p:ph idx="1"/>
            <p:extLst>
              <p:ext uri="{D42A27DB-BD31-4B8C-83A1-F6EECF244321}">
                <p14:modId xmlns:p14="http://schemas.microsoft.com/office/powerpoint/2010/main" val="3553639556"/>
              </p:ext>
            </p:extLst>
          </p:nvPr>
        </p:nvGraphicFramePr>
        <p:xfrm>
          <a:off x="76200" y="2132855"/>
          <a:ext cx="9067800" cy="3426096"/>
        </p:xfrm>
        <a:graphic>
          <a:graphicData uri="http://schemas.openxmlformats.org/drawingml/2006/table">
            <a:tbl>
              <a:tblPr/>
              <a:tblGrid>
                <a:gridCol w="2784475">
                  <a:extLst>
                    <a:ext uri="{9D8B030D-6E8A-4147-A177-3AD203B41FA5}">
                      <a16:colId xmlns:a16="http://schemas.microsoft.com/office/drawing/2014/main" val="20000"/>
                    </a:ext>
                  </a:extLst>
                </a:gridCol>
                <a:gridCol w="2943225">
                  <a:extLst>
                    <a:ext uri="{9D8B030D-6E8A-4147-A177-3AD203B41FA5}">
                      <a16:colId xmlns:a16="http://schemas.microsoft.com/office/drawing/2014/main" val="20001"/>
                    </a:ext>
                  </a:extLst>
                </a:gridCol>
                <a:gridCol w="3340100">
                  <a:extLst>
                    <a:ext uri="{9D8B030D-6E8A-4147-A177-3AD203B41FA5}">
                      <a16:colId xmlns:a16="http://schemas.microsoft.com/office/drawing/2014/main" val="20002"/>
                    </a:ext>
                  </a:extLst>
                </a:gridCol>
              </a:tblGrid>
              <a:tr h="489747">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en-US" sz="2800" b="1" i="0" u="none" strike="noStrike" cap="none" normalizeH="0" baseline="0" dirty="0">
                        <a:ln>
                          <a:noFill/>
                        </a:ln>
                        <a:solidFill>
                          <a:srgbClr val="FFFF00"/>
                        </a:solidFill>
                        <a:effectLst/>
                        <a:latin typeface="Tahoma" pitchFamily="34"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rgbClr val="FFFF00"/>
                          </a:solidFill>
                          <a:effectLst/>
                          <a:latin typeface="Tahoma" pitchFamily="34" charset="0"/>
                        </a:rPr>
                        <a:t>Space shuttle(</a:t>
                      </a:r>
                      <a:r>
                        <a:rPr kumimoji="0" lang="en-US" sz="2800" b="1" i="0" u="none" strike="noStrike" cap="none" normalizeH="0" baseline="0" dirty="0" err="1">
                          <a:ln>
                            <a:noFill/>
                          </a:ln>
                          <a:solidFill>
                            <a:srgbClr val="FFFF00"/>
                          </a:solidFill>
                          <a:effectLst/>
                          <a:latin typeface="Tahoma" pitchFamily="34" charset="0"/>
                        </a:rPr>
                        <a:t>srb</a:t>
                      </a:r>
                      <a:r>
                        <a:rPr kumimoji="0" lang="en-US" sz="2800" b="1" i="0" u="none" strike="noStrike" cap="none" normalizeH="0" baseline="0" dirty="0">
                          <a:ln>
                            <a:noFill/>
                          </a:ln>
                          <a:solidFill>
                            <a:srgbClr val="FFFF00"/>
                          </a:solidFill>
                          <a:effectLst/>
                          <a:latin typeface="Tahoma" pitchFamily="34" charset="0"/>
                        </a:rPr>
                        <a:t>)</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err="1">
                          <a:ln>
                            <a:noFill/>
                          </a:ln>
                          <a:solidFill>
                            <a:srgbClr val="FFFF00"/>
                          </a:solidFill>
                          <a:effectLst/>
                          <a:latin typeface="Tahoma" pitchFamily="34" charset="0"/>
                        </a:rPr>
                        <a:t>Mps</a:t>
                      </a:r>
                      <a:r>
                        <a:rPr kumimoji="0" lang="en-US" sz="2800" b="1" i="0" u="none" strike="noStrike" cap="none" normalizeH="0" baseline="0" dirty="0">
                          <a:ln>
                            <a:noFill/>
                          </a:ln>
                          <a:solidFill>
                            <a:srgbClr val="FFFF00"/>
                          </a:solidFill>
                          <a:effectLst/>
                          <a:latin typeface="Tahoma" pitchFamily="34" charset="0"/>
                        </a:rPr>
                        <a:t>(</a:t>
                      </a:r>
                      <a:r>
                        <a:rPr kumimoji="0" lang="en-US" sz="2800" b="1" i="0" u="none" strike="noStrike" cap="none" normalizeH="0" baseline="0" dirty="0" err="1">
                          <a:ln>
                            <a:noFill/>
                          </a:ln>
                          <a:solidFill>
                            <a:srgbClr val="FFFF00"/>
                          </a:solidFill>
                          <a:effectLst/>
                          <a:latin typeface="Tahoma" pitchFamily="34" charset="0"/>
                        </a:rPr>
                        <a:t>ariane</a:t>
                      </a:r>
                      <a:r>
                        <a:rPr kumimoji="0" lang="en-US" sz="2800" b="1" i="0" u="none" strike="noStrike" cap="none" normalizeH="0" baseline="0" dirty="0">
                          <a:ln>
                            <a:noFill/>
                          </a:ln>
                          <a:solidFill>
                            <a:srgbClr val="FFFF00"/>
                          </a:solidFill>
                          <a:effectLst/>
                          <a:latin typeface="Tahoma" pitchFamily="34" charset="0"/>
                        </a:rPr>
                        <a:t> 5)</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81210">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rgbClr val="FFFF00"/>
                          </a:solidFill>
                          <a:effectLst/>
                          <a:latin typeface="Tahoma" pitchFamily="34" charset="0"/>
                        </a:rPr>
                        <a:t>Propellant used</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rgbClr val="FFFF00"/>
                          </a:solidFill>
                          <a:effectLst/>
                          <a:latin typeface="Tahoma" pitchFamily="34" charset="0"/>
                        </a:rPr>
                        <a:t>Ammonium perchlorate- 68 %</a:t>
                      </a:r>
                    </a:p>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rgbClr val="FFFF00"/>
                          </a:solidFill>
                          <a:effectLst/>
                          <a:latin typeface="Tahoma" pitchFamily="34" charset="0"/>
                        </a:rPr>
                        <a:t>Al powder- 16 to 18 %</a:t>
                      </a:r>
                    </a:p>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rgbClr val="FFFF00"/>
                          </a:solidFill>
                          <a:effectLst/>
                          <a:latin typeface="Tahoma" pitchFamily="34" charset="0"/>
                        </a:rPr>
                        <a:t>Polymeric binder- 14 %</a:t>
                      </a:r>
                    </a:p>
                    <a:p>
                      <a:pPr marL="0" marR="0" lvl="0" indent="0" algn="just"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1" i="0" u="none" strike="noStrike" cap="none" normalizeH="0" baseline="0" dirty="0">
                          <a:ln>
                            <a:noFill/>
                          </a:ln>
                          <a:solidFill>
                            <a:srgbClr val="FFFF00"/>
                          </a:solidFill>
                          <a:effectLst/>
                          <a:latin typeface="Tahoma" pitchFamily="34" charset="0"/>
                        </a:rPr>
                        <a:t>Additive iron oxide – 0.4 %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20554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1547664" y="620688"/>
            <a:ext cx="6629400" cy="914400"/>
          </a:xfrm>
        </p:spPr>
        <p:txBody>
          <a:bodyPr/>
          <a:lstStyle/>
          <a:p>
            <a:pPr eaLnBrk="1" hangingPunct="1">
              <a:defRPr/>
            </a:pPr>
            <a:r>
              <a:rPr lang="en-US" sz="3600" b="0" u="sng">
                <a:solidFill>
                  <a:srgbClr val="FFFF00"/>
                </a:solidFill>
              </a:rPr>
              <a:t>LIQUID PROPELLANT ENGINES</a:t>
            </a:r>
          </a:p>
        </p:txBody>
      </p:sp>
      <p:sp>
        <p:nvSpPr>
          <p:cNvPr id="401411" name="Rectangle 3"/>
          <p:cNvSpPr>
            <a:spLocks noGrp="1" noChangeArrowheads="1"/>
          </p:cNvSpPr>
          <p:nvPr>
            <p:ph type="body" idx="1"/>
          </p:nvPr>
        </p:nvSpPr>
        <p:spPr>
          <a:xfrm>
            <a:off x="683568" y="1700808"/>
            <a:ext cx="8001000" cy="5029200"/>
          </a:xfrm>
        </p:spPr>
        <p:txBody>
          <a:bodyPr/>
          <a:lstStyle/>
          <a:p>
            <a:pPr algn="just" eaLnBrk="1" hangingPunct="1">
              <a:lnSpc>
                <a:spcPct val="150000"/>
              </a:lnSpc>
              <a:defRPr/>
            </a:pPr>
            <a:r>
              <a:rPr lang="en-US" sz="2400" b="1" dirty="0">
                <a:solidFill>
                  <a:srgbClr val="FFFF00"/>
                </a:solidFill>
                <a:effectLst/>
              </a:rPr>
              <a:t>It comprises of the combustion chamber, nozzle &amp; propellant tanks together with the means to deliver the propellants to the combustion chamber. Use liquid fuel and </a:t>
            </a:r>
            <a:r>
              <a:rPr lang="en-US" sz="2400" b="1" dirty="0" err="1">
                <a:solidFill>
                  <a:srgbClr val="FFFF00"/>
                </a:solidFill>
                <a:effectLst/>
              </a:rPr>
              <a:t>oxidiser</a:t>
            </a:r>
            <a:endParaRPr lang="en-US" sz="2400" b="1" dirty="0">
              <a:solidFill>
                <a:srgbClr val="FFFF00"/>
              </a:solidFill>
              <a:effectLst/>
            </a:endParaRPr>
          </a:p>
          <a:p>
            <a:pPr algn="just" eaLnBrk="1" hangingPunct="1">
              <a:lnSpc>
                <a:spcPct val="150000"/>
              </a:lnSpc>
              <a:defRPr/>
            </a:pPr>
            <a:r>
              <a:rPr lang="en-US" sz="2400" b="1" dirty="0">
                <a:solidFill>
                  <a:srgbClr val="FFFF00"/>
                </a:solidFill>
                <a:effectLst/>
              </a:rPr>
              <a:t>Liquid is pressure fed or pump fed</a:t>
            </a:r>
          </a:p>
          <a:p>
            <a:pPr algn="just" eaLnBrk="1" hangingPunct="1">
              <a:lnSpc>
                <a:spcPct val="150000"/>
              </a:lnSpc>
              <a:defRPr/>
            </a:pPr>
            <a:r>
              <a:rPr lang="en-US" sz="2400" b="1" dirty="0">
                <a:solidFill>
                  <a:srgbClr val="FFFF00"/>
                </a:solidFill>
                <a:effectLst/>
              </a:rPr>
              <a:t>Design is complex as it houses liquid tanks, pumps , precision  valves, pipelines </a:t>
            </a:r>
            <a:r>
              <a:rPr lang="en-US" sz="2400" b="1" dirty="0" err="1">
                <a:solidFill>
                  <a:srgbClr val="FFFF00"/>
                </a:solidFill>
                <a:effectLst/>
              </a:rPr>
              <a:t>etc</a:t>
            </a:r>
            <a:endParaRPr lang="en-US" sz="2400" b="1" dirty="0">
              <a:solidFill>
                <a:srgbClr val="FFFF00"/>
              </a:solidFill>
              <a:effectLst/>
            </a:endParaRPr>
          </a:p>
          <a:p>
            <a:pPr algn="just" eaLnBrk="1" hangingPunct="1">
              <a:lnSpc>
                <a:spcPct val="150000"/>
              </a:lnSpc>
              <a:defRPr/>
            </a:pPr>
            <a:r>
              <a:rPr lang="en-US" sz="2400" b="1" dirty="0">
                <a:solidFill>
                  <a:srgbClr val="FFFF00"/>
                </a:solidFill>
                <a:effectLst/>
              </a:rPr>
              <a:t>Combustion process is controlled</a:t>
            </a:r>
          </a:p>
          <a:p>
            <a:pPr algn="just" eaLnBrk="1" hangingPunct="1">
              <a:lnSpc>
                <a:spcPct val="150000"/>
              </a:lnSpc>
              <a:defRPr/>
            </a:pPr>
            <a:endParaRPr lang="en-US" sz="2400" b="1" dirty="0">
              <a:solidFill>
                <a:srgbClr val="FFFF00"/>
              </a:solidFill>
              <a:effectLst/>
            </a:endParaRPr>
          </a:p>
        </p:txBody>
      </p:sp>
    </p:spTree>
    <p:extLst>
      <p:ext uri="{BB962C8B-B14F-4D97-AF65-F5344CB8AC3E}">
        <p14:creationId xmlns:p14="http://schemas.microsoft.com/office/powerpoint/2010/main" val="371391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1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1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1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1524000" y="533400"/>
            <a:ext cx="6629400" cy="914400"/>
          </a:xfrm>
        </p:spPr>
        <p:txBody>
          <a:bodyPr/>
          <a:lstStyle/>
          <a:p>
            <a:pPr eaLnBrk="1" hangingPunct="1">
              <a:defRPr/>
            </a:pPr>
            <a:r>
              <a:rPr lang="en-US" sz="3600" b="0" u="sng">
                <a:solidFill>
                  <a:srgbClr val="FFFF00"/>
                </a:solidFill>
              </a:rPr>
              <a:t>LIQUID PROPELLANT ENGINES</a:t>
            </a:r>
          </a:p>
        </p:txBody>
      </p:sp>
      <p:sp>
        <p:nvSpPr>
          <p:cNvPr id="439299" name="Rectangle 3"/>
          <p:cNvSpPr>
            <a:spLocks noGrp="1" noChangeArrowheads="1"/>
          </p:cNvSpPr>
          <p:nvPr>
            <p:ph type="body" idx="1"/>
          </p:nvPr>
        </p:nvSpPr>
        <p:spPr>
          <a:xfrm>
            <a:off x="467544" y="1988840"/>
            <a:ext cx="8496944" cy="5029200"/>
          </a:xfrm>
        </p:spPr>
        <p:txBody>
          <a:bodyPr/>
          <a:lstStyle/>
          <a:p>
            <a:pPr algn="just" eaLnBrk="1" hangingPunct="1">
              <a:lnSpc>
                <a:spcPct val="150000"/>
              </a:lnSpc>
              <a:defRPr/>
            </a:pPr>
            <a:r>
              <a:rPr lang="en-US" sz="2400" b="1" dirty="0">
                <a:solidFill>
                  <a:srgbClr val="FFFF00"/>
                </a:solidFill>
                <a:effectLst/>
              </a:rPr>
              <a:t>Cooling of combustion chamber and nozzle is a must due to high temp( 3000 k)</a:t>
            </a:r>
          </a:p>
          <a:p>
            <a:pPr algn="just" eaLnBrk="1" hangingPunct="1">
              <a:lnSpc>
                <a:spcPct val="150000"/>
              </a:lnSpc>
              <a:defRPr/>
            </a:pPr>
            <a:r>
              <a:rPr lang="en-US" sz="2400" b="1" dirty="0">
                <a:solidFill>
                  <a:srgbClr val="FFFF00"/>
                </a:solidFill>
                <a:effectLst/>
              </a:rPr>
              <a:t>Combustion chamber comprises injectors through which propellant enter, the </a:t>
            </a:r>
            <a:r>
              <a:rPr lang="en-US" sz="2400" b="1" dirty="0" err="1">
                <a:solidFill>
                  <a:srgbClr val="FFFF00"/>
                </a:solidFill>
                <a:effectLst/>
              </a:rPr>
              <a:t>vaporisation</a:t>
            </a:r>
            <a:r>
              <a:rPr lang="en-US" sz="2400" b="1" dirty="0">
                <a:solidFill>
                  <a:srgbClr val="FFFF00"/>
                </a:solidFill>
                <a:effectLst/>
              </a:rPr>
              <a:t> , mixing and combustion zones &amp; restriction leading to the nozzle.</a:t>
            </a:r>
          </a:p>
          <a:p>
            <a:pPr algn="just" eaLnBrk="1" hangingPunct="1">
              <a:lnSpc>
                <a:spcPct val="150000"/>
              </a:lnSpc>
              <a:defRPr/>
            </a:pPr>
            <a:r>
              <a:rPr lang="en-US" sz="2400" b="1" dirty="0">
                <a:solidFill>
                  <a:srgbClr val="FFFF00"/>
                </a:solidFill>
                <a:effectLst/>
              </a:rPr>
              <a:t>Specific injector has to take into account the nature of propellants.</a:t>
            </a:r>
          </a:p>
          <a:p>
            <a:pPr algn="just" eaLnBrk="1" hangingPunct="1">
              <a:lnSpc>
                <a:spcPct val="150000"/>
              </a:lnSpc>
              <a:defRPr/>
            </a:pPr>
            <a:endParaRPr lang="en-US" sz="2400" b="1" dirty="0">
              <a:solidFill>
                <a:srgbClr val="FFFF00"/>
              </a:solidFill>
              <a:effectLst/>
            </a:endParaRPr>
          </a:p>
        </p:txBody>
      </p:sp>
    </p:spTree>
    <p:extLst>
      <p:ext uri="{BB962C8B-B14F-4D97-AF65-F5344CB8AC3E}">
        <p14:creationId xmlns:p14="http://schemas.microsoft.com/office/powerpoint/2010/main" val="428445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9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9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9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1371600" y="762000"/>
            <a:ext cx="7010400" cy="914400"/>
          </a:xfrm>
        </p:spPr>
        <p:txBody>
          <a:bodyPr/>
          <a:lstStyle/>
          <a:p>
            <a:pPr eaLnBrk="1" hangingPunct="1">
              <a:defRPr/>
            </a:pPr>
            <a:r>
              <a:rPr lang="en-US" sz="3600" b="0" u="sng">
                <a:solidFill>
                  <a:srgbClr val="FFFF00"/>
                </a:solidFill>
              </a:rPr>
              <a:t>HYBRID PROPELLANT ENGINES</a:t>
            </a:r>
          </a:p>
        </p:txBody>
      </p:sp>
      <p:sp>
        <p:nvSpPr>
          <p:cNvPr id="403459" name="Rectangle 3"/>
          <p:cNvSpPr>
            <a:spLocks noGrp="1" noChangeArrowheads="1"/>
          </p:cNvSpPr>
          <p:nvPr>
            <p:ph type="body" idx="1"/>
          </p:nvPr>
        </p:nvSpPr>
        <p:spPr>
          <a:xfrm>
            <a:off x="914400" y="1828800"/>
            <a:ext cx="7848600" cy="4800600"/>
          </a:xfrm>
        </p:spPr>
        <p:txBody>
          <a:bodyPr/>
          <a:lstStyle/>
          <a:p>
            <a:pPr algn="just" eaLnBrk="1" hangingPunct="1">
              <a:lnSpc>
                <a:spcPct val="150000"/>
              </a:lnSpc>
              <a:defRPr/>
            </a:pPr>
            <a:r>
              <a:rPr lang="en-US" sz="2400" b="1" dirty="0">
                <a:solidFill>
                  <a:srgbClr val="FFFF00"/>
                </a:solidFill>
                <a:effectLst/>
              </a:rPr>
              <a:t>Combination of solid and liquid propellants</a:t>
            </a:r>
          </a:p>
          <a:p>
            <a:pPr algn="just" eaLnBrk="1" hangingPunct="1">
              <a:lnSpc>
                <a:spcPct val="150000"/>
              </a:lnSpc>
              <a:defRPr/>
            </a:pPr>
            <a:r>
              <a:rPr lang="en-US" sz="2400" b="1" dirty="0">
                <a:solidFill>
                  <a:srgbClr val="FFFF00"/>
                </a:solidFill>
                <a:effectLst/>
              </a:rPr>
              <a:t>Has advantages of both the types and used in space launch vehicles</a:t>
            </a:r>
          </a:p>
          <a:p>
            <a:pPr algn="just" eaLnBrk="1" hangingPunct="1">
              <a:lnSpc>
                <a:spcPct val="150000"/>
              </a:lnSpc>
              <a:buFont typeface="Wingdings" pitchFamily="2" charset="2"/>
              <a:buNone/>
              <a:defRPr/>
            </a:pPr>
            <a:r>
              <a:rPr lang="en-US" sz="2400" b="1" u="sng" dirty="0">
                <a:solidFill>
                  <a:srgbClr val="FFFF00"/>
                </a:solidFill>
                <a:effectLst/>
              </a:rPr>
              <a:t>Gaseous propellant engine</a:t>
            </a:r>
          </a:p>
          <a:p>
            <a:pPr algn="just" eaLnBrk="1" hangingPunct="1">
              <a:lnSpc>
                <a:spcPct val="150000"/>
              </a:lnSpc>
              <a:defRPr/>
            </a:pPr>
            <a:r>
              <a:rPr lang="en-US" sz="2400" b="1" dirty="0">
                <a:solidFill>
                  <a:srgbClr val="FFFF00"/>
                </a:solidFill>
                <a:effectLst/>
              </a:rPr>
              <a:t>Use high pressure stored gas as their working fluid</a:t>
            </a:r>
          </a:p>
          <a:p>
            <a:pPr algn="just" eaLnBrk="1" hangingPunct="1">
              <a:lnSpc>
                <a:spcPct val="150000"/>
              </a:lnSpc>
              <a:defRPr/>
            </a:pPr>
            <a:r>
              <a:rPr lang="en-US" sz="2400" b="1" dirty="0">
                <a:solidFill>
                  <a:srgbClr val="FFFF00"/>
                </a:solidFill>
                <a:effectLst/>
              </a:rPr>
              <a:t>It requires heavy tanks and complicated systems</a:t>
            </a:r>
          </a:p>
        </p:txBody>
      </p:sp>
    </p:spTree>
    <p:extLst>
      <p:ext uri="{BB962C8B-B14F-4D97-AF65-F5344CB8AC3E}">
        <p14:creationId xmlns:p14="http://schemas.microsoft.com/office/powerpoint/2010/main" val="936170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63" name="Rectangle 3"/>
          <p:cNvSpPr>
            <a:spLocks noGrp="1" noChangeArrowheads="1"/>
          </p:cNvSpPr>
          <p:nvPr>
            <p:ph type="body" idx="1"/>
          </p:nvPr>
        </p:nvSpPr>
        <p:spPr>
          <a:xfrm>
            <a:off x="1066800" y="457200"/>
            <a:ext cx="7543800" cy="5638800"/>
          </a:xfrm>
        </p:spPr>
        <p:txBody>
          <a:bodyPr/>
          <a:lstStyle/>
          <a:p>
            <a:pPr algn="ctr" eaLnBrk="1" hangingPunct="1">
              <a:lnSpc>
                <a:spcPct val="90000"/>
              </a:lnSpc>
              <a:buFont typeface="Wingdings" pitchFamily="2" charset="2"/>
              <a:buNone/>
              <a:defRPr/>
            </a:pPr>
            <a:r>
              <a:rPr lang="en-US" sz="2800"/>
              <a:t>THERMAL EFFICIENCY</a:t>
            </a:r>
          </a:p>
          <a:p>
            <a:pPr algn="ctr" eaLnBrk="1" hangingPunct="1">
              <a:lnSpc>
                <a:spcPct val="90000"/>
              </a:lnSpc>
              <a:buFont typeface="Wingdings" pitchFamily="2" charset="2"/>
              <a:buNone/>
              <a:defRPr/>
            </a:pPr>
            <a:endParaRPr lang="en-US" sz="2800"/>
          </a:p>
          <a:p>
            <a:pPr algn="ctr" eaLnBrk="1" hangingPunct="1">
              <a:lnSpc>
                <a:spcPct val="90000"/>
              </a:lnSpc>
              <a:buFont typeface="Wingdings" pitchFamily="2" charset="2"/>
              <a:buNone/>
              <a:defRPr/>
            </a:pPr>
            <a:r>
              <a:rPr lang="en-US" sz="2800">
                <a:solidFill>
                  <a:srgbClr val="FFFF00"/>
                </a:solidFill>
              </a:rPr>
              <a:t>PROPULSIVE EFFICIENCY</a:t>
            </a:r>
          </a:p>
          <a:p>
            <a:pPr algn="ctr" eaLnBrk="1" hangingPunct="1">
              <a:lnSpc>
                <a:spcPct val="90000"/>
              </a:lnSpc>
              <a:buFont typeface="Wingdings" pitchFamily="2" charset="2"/>
              <a:buNone/>
              <a:defRPr/>
            </a:pPr>
            <a:endParaRPr lang="en-US" sz="2800"/>
          </a:p>
          <a:p>
            <a:pPr algn="ctr" eaLnBrk="1" hangingPunct="1">
              <a:lnSpc>
                <a:spcPct val="90000"/>
              </a:lnSpc>
              <a:buFont typeface="Wingdings" pitchFamily="2" charset="2"/>
              <a:buNone/>
              <a:defRPr/>
            </a:pPr>
            <a:r>
              <a:rPr lang="en-US" sz="2800">
                <a:solidFill>
                  <a:srgbClr val="00FF00"/>
                </a:solidFill>
              </a:rPr>
              <a:t>ENGINE EFFICIENCY</a:t>
            </a:r>
          </a:p>
          <a:p>
            <a:pPr algn="ctr" eaLnBrk="1" hangingPunct="1">
              <a:lnSpc>
                <a:spcPct val="90000"/>
              </a:lnSpc>
              <a:buFont typeface="Wingdings" pitchFamily="2" charset="2"/>
              <a:buNone/>
              <a:defRPr/>
            </a:pPr>
            <a:endParaRPr lang="en-US" sz="2800"/>
          </a:p>
          <a:p>
            <a:pPr algn="ctr" eaLnBrk="1" hangingPunct="1">
              <a:lnSpc>
                <a:spcPct val="90000"/>
              </a:lnSpc>
              <a:buFont typeface="Wingdings" pitchFamily="2" charset="2"/>
              <a:buNone/>
              <a:defRPr/>
            </a:pPr>
            <a:r>
              <a:rPr lang="en-US" sz="2800"/>
              <a:t>OVERALL CYCLE EFFICIENCY</a:t>
            </a:r>
          </a:p>
          <a:p>
            <a:pPr algn="ctr" eaLnBrk="1" hangingPunct="1">
              <a:lnSpc>
                <a:spcPct val="90000"/>
              </a:lnSpc>
              <a:buFont typeface="Wingdings" pitchFamily="2" charset="2"/>
              <a:buNone/>
              <a:defRPr/>
            </a:pPr>
            <a:endParaRPr lang="en-US" sz="2800"/>
          </a:p>
          <a:p>
            <a:pPr algn="ctr" eaLnBrk="1" hangingPunct="1">
              <a:lnSpc>
                <a:spcPct val="90000"/>
              </a:lnSpc>
              <a:buFont typeface="Wingdings" pitchFamily="2" charset="2"/>
              <a:buNone/>
              <a:defRPr/>
            </a:pPr>
            <a:r>
              <a:rPr lang="en-US" sz="2800">
                <a:solidFill>
                  <a:srgbClr val="00FF00"/>
                </a:solidFill>
              </a:rPr>
              <a:t>SPECIFIC FUEL CONSUMPTION</a:t>
            </a:r>
          </a:p>
          <a:p>
            <a:pPr algn="ctr" eaLnBrk="1" hangingPunct="1">
              <a:lnSpc>
                <a:spcPct val="90000"/>
              </a:lnSpc>
              <a:buFont typeface="Wingdings" pitchFamily="2" charset="2"/>
              <a:buNone/>
              <a:defRPr/>
            </a:pPr>
            <a:endParaRPr lang="en-US" sz="2800">
              <a:solidFill>
                <a:srgbClr val="00FF00"/>
              </a:solidFill>
            </a:endParaRPr>
          </a:p>
          <a:p>
            <a:pPr algn="ctr" eaLnBrk="1" hangingPunct="1">
              <a:lnSpc>
                <a:spcPct val="90000"/>
              </a:lnSpc>
              <a:buFont typeface="Wingdings" pitchFamily="2" charset="2"/>
              <a:buNone/>
              <a:defRPr/>
            </a:pPr>
            <a:r>
              <a:rPr lang="en-US" sz="2800"/>
              <a:t>SPECIFIC THRUST</a:t>
            </a:r>
          </a:p>
        </p:txBody>
      </p:sp>
    </p:spTree>
    <p:extLst>
      <p:ext uri="{BB962C8B-B14F-4D97-AF65-F5344CB8AC3E}">
        <p14:creationId xmlns:p14="http://schemas.microsoft.com/office/powerpoint/2010/main" val="4041936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035" name="Rectangle 3"/>
          <p:cNvSpPr>
            <a:spLocks noGrp="1" noChangeArrowheads="1"/>
          </p:cNvSpPr>
          <p:nvPr>
            <p:ph type="body" idx="1"/>
          </p:nvPr>
        </p:nvSpPr>
        <p:spPr>
          <a:xfrm>
            <a:off x="1066800" y="533400"/>
            <a:ext cx="7543800" cy="5562600"/>
          </a:xfrm>
        </p:spPr>
        <p:txBody>
          <a:bodyPr/>
          <a:lstStyle/>
          <a:p>
            <a:pPr algn="just" eaLnBrk="1" hangingPunct="1">
              <a:lnSpc>
                <a:spcPct val="90000"/>
              </a:lnSpc>
              <a:defRPr/>
            </a:pPr>
            <a:r>
              <a:rPr lang="en-US">
                <a:solidFill>
                  <a:srgbClr val="00FF00"/>
                </a:solidFill>
              </a:rPr>
              <a:t>Thermal efficiency</a:t>
            </a:r>
            <a:r>
              <a:rPr lang="en-US"/>
              <a:t> indicates the thermodynamic capacity of the cycle to convert heat into work. </a:t>
            </a:r>
          </a:p>
          <a:p>
            <a:pPr algn="just" eaLnBrk="1" hangingPunct="1">
              <a:lnSpc>
                <a:spcPct val="90000"/>
              </a:lnSpc>
              <a:defRPr/>
            </a:pPr>
            <a:r>
              <a:rPr lang="en-US">
                <a:solidFill>
                  <a:srgbClr val="00FF00"/>
                </a:solidFill>
              </a:rPr>
              <a:t>Propulsive efficiency</a:t>
            </a:r>
            <a:r>
              <a:rPr lang="en-US"/>
              <a:t> is a measure of the effectiveness of the engine in propelling the aircraft or conversion capability of KE into thrust. Ratio of useful work output to energy input.</a:t>
            </a:r>
          </a:p>
          <a:p>
            <a:pPr algn="just" eaLnBrk="1" hangingPunct="1">
              <a:lnSpc>
                <a:spcPct val="90000"/>
              </a:lnSpc>
              <a:defRPr/>
            </a:pPr>
            <a:r>
              <a:rPr lang="en-US">
                <a:solidFill>
                  <a:srgbClr val="00FF00"/>
                </a:solidFill>
              </a:rPr>
              <a:t>Engine efficiency</a:t>
            </a:r>
            <a:r>
              <a:rPr lang="en-US"/>
              <a:t> is the energy conversion capacity of the powerplant i.e. conversion rate of energy supplied by fuel to KE.</a:t>
            </a:r>
          </a:p>
        </p:txBody>
      </p:sp>
    </p:spTree>
    <p:extLst>
      <p:ext uri="{BB962C8B-B14F-4D97-AF65-F5344CB8AC3E}">
        <p14:creationId xmlns:p14="http://schemas.microsoft.com/office/powerpoint/2010/main" val="1516246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8082" name="Rectangle 2"/>
          <p:cNvSpPr>
            <a:spLocks noGrp="1" noChangeArrowheads="1"/>
          </p:cNvSpPr>
          <p:nvPr>
            <p:ph type="body" idx="1"/>
          </p:nvPr>
        </p:nvSpPr>
        <p:spPr>
          <a:xfrm>
            <a:off x="1066800" y="533400"/>
            <a:ext cx="7543800" cy="5562600"/>
          </a:xfrm>
        </p:spPr>
        <p:txBody>
          <a:bodyPr/>
          <a:lstStyle/>
          <a:p>
            <a:pPr algn="just" eaLnBrk="1" hangingPunct="1">
              <a:defRPr/>
            </a:pPr>
            <a:r>
              <a:rPr lang="en-US">
                <a:solidFill>
                  <a:srgbClr val="00FF00"/>
                </a:solidFill>
              </a:rPr>
              <a:t>Overall efficiency</a:t>
            </a:r>
            <a:r>
              <a:rPr lang="en-US"/>
              <a:t> is a product of propulsive and engine efficiency </a:t>
            </a:r>
          </a:p>
          <a:p>
            <a:pPr algn="just" eaLnBrk="1" hangingPunct="1">
              <a:defRPr/>
            </a:pPr>
            <a:r>
              <a:rPr lang="en-US">
                <a:solidFill>
                  <a:srgbClr val="00FF00"/>
                </a:solidFill>
              </a:rPr>
              <a:t>SFC</a:t>
            </a:r>
            <a:r>
              <a:rPr lang="en-US"/>
              <a:t> is fuel consumption per unit thrust and helps in discarding efficiency. This helps in deciding economic feasibility.</a:t>
            </a:r>
          </a:p>
          <a:p>
            <a:pPr algn="just" eaLnBrk="1" hangingPunct="1">
              <a:defRPr/>
            </a:pPr>
            <a:r>
              <a:rPr lang="en-US">
                <a:solidFill>
                  <a:srgbClr val="00FF00"/>
                </a:solidFill>
              </a:rPr>
              <a:t>Specific Thrust</a:t>
            </a:r>
            <a:r>
              <a:rPr lang="en-US"/>
              <a:t> is the thrust per unit mass flow of air. This helps in deciding the size, frontal area, drag, relative size of engines for same thrust etc.</a:t>
            </a:r>
          </a:p>
        </p:txBody>
      </p:sp>
    </p:spTree>
    <p:extLst>
      <p:ext uri="{BB962C8B-B14F-4D97-AF65-F5344CB8AC3E}">
        <p14:creationId xmlns:p14="http://schemas.microsoft.com/office/powerpoint/2010/main" val="3449394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4"/>
          <p:cNvSpPr>
            <a:spLocks noChangeShapeType="1"/>
          </p:cNvSpPr>
          <p:nvPr/>
        </p:nvSpPr>
        <p:spPr bwMode="auto">
          <a:xfrm>
            <a:off x="2409825" y="1752600"/>
            <a:ext cx="0" cy="457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19459" name="Line 5"/>
          <p:cNvSpPr>
            <a:spLocks noChangeShapeType="1"/>
          </p:cNvSpPr>
          <p:nvPr/>
        </p:nvSpPr>
        <p:spPr bwMode="auto">
          <a:xfrm>
            <a:off x="1371600" y="5586413"/>
            <a:ext cx="6324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77190" name="Freeform 6"/>
          <p:cNvSpPr>
            <a:spLocks/>
          </p:cNvSpPr>
          <p:nvPr/>
        </p:nvSpPr>
        <p:spPr bwMode="auto">
          <a:xfrm>
            <a:off x="3249613" y="3419475"/>
            <a:ext cx="2824162" cy="1460500"/>
          </a:xfrm>
          <a:custGeom>
            <a:avLst/>
            <a:gdLst>
              <a:gd name="T0" fmla="*/ 1436 w 1436"/>
              <a:gd name="T1" fmla="*/ 823 h 823"/>
              <a:gd name="T2" fmla="*/ 965 w 1436"/>
              <a:gd name="T3" fmla="*/ 693 h 823"/>
              <a:gd name="T4" fmla="*/ 485 w 1436"/>
              <a:gd name="T5" fmla="*/ 453 h 823"/>
              <a:gd name="T6" fmla="*/ 101 w 1436"/>
              <a:gd name="T7" fmla="*/ 117 h 823"/>
              <a:gd name="T8" fmla="*/ 0 w 1436"/>
              <a:gd name="T9" fmla="*/ 0 h 823"/>
              <a:gd name="T10" fmla="*/ 0 60000 65536"/>
              <a:gd name="T11" fmla="*/ 0 60000 65536"/>
              <a:gd name="T12" fmla="*/ 0 60000 65536"/>
              <a:gd name="T13" fmla="*/ 0 60000 65536"/>
              <a:gd name="T14" fmla="*/ 0 60000 65536"/>
              <a:gd name="T15" fmla="*/ 0 w 1436"/>
              <a:gd name="T16" fmla="*/ 0 h 823"/>
              <a:gd name="T17" fmla="*/ 1436 w 1436"/>
              <a:gd name="T18" fmla="*/ 823 h 823"/>
            </a:gdLst>
            <a:ahLst/>
            <a:cxnLst>
              <a:cxn ang="T10">
                <a:pos x="T0" y="T1"/>
              </a:cxn>
              <a:cxn ang="T11">
                <a:pos x="T2" y="T3"/>
              </a:cxn>
              <a:cxn ang="T12">
                <a:pos x="T4" y="T5"/>
              </a:cxn>
              <a:cxn ang="T13">
                <a:pos x="T6" y="T7"/>
              </a:cxn>
              <a:cxn ang="T14">
                <a:pos x="T8" y="T9"/>
              </a:cxn>
            </a:cxnLst>
            <a:rect l="T15" t="T16" r="T17" b="T18"/>
            <a:pathLst>
              <a:path w="1436" h="823">
                <a:moveTo>
                  <a:pt x="1436" y="823"/>
                </a:moveTo>
                <a:cubicBezTo>
                  <a:pt x="1359" y="801"/>
                  <a:pt x="1123" y="755"/>
                  <a:pt x="965" y="693"/>
                </a:cubicBezTo>
                <a:cubicBezTo>
                  <a:pt x="807" y="631"/>
                  <a:pt x="629" y="549"/>
                  <a:pt x="485" y="453"/>
                </a:cubicBezTo>
                <a:cubicBezTo>
                  <a:pt x="341" y="357"/>
                  <a:pt x="182" y="192"/>
                  <a:pt x="101" y="117"/>
                </a:cubicBezTo>
                <a:cubicBezTo>
                  <a:pt x="20" y="42"/>
                  <a:pt x="21" y="25"/>
                  <a:pt x="0" y="0"/>
                </a:cubicBezTo>
              </a:path>
            </a:pathLst>
          </a:cu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FFFFFF"/>
              </a:solidFill>
            </a:endParaRPr>
          </a:p>
        </p:txBody>
      </p:sp>
      <p:sp>
        <p:nvSpPr>
          <p:cNvPr id="477191" name="Line 7"/>
          <p:cNvSpPr>
            <a:spLocks noChangeShapeType="1"/>
          </p:cNvSpPr>
          <p:nvPr/>
        </p:nvSpPr>
        <p:spPr bwMode="auto">
          <a:xfrm flipV="1">
            <a:off x="3259138" y="2209800"/>
            <a:ext cx="0" cy="1246188"/>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77192" name="Freeform 8"/>
          <p:cNvSpPr>
            <a:spLocks/>
          </p:cNvSpPr>
          <p:nvPr/>
        </p:nvSpPr>
        <p:spPr bwMode="auto">
          <a:xfrm>
            <a:off x="3243263" y="2201863"/>
            <a:ext cx="2955925" cy="1525587"/>
          </a:xfrm>
          <a:custGeom>
            <a:avLst/>
            <a:gdLst>
              <a:gd name="T0" fmla="*/ 0 w 1862"/>
              <a:gd name="T1" fmla="*/ 0 h 961"/>
              <a:gd name="T2" fmla="*/ 450 w 1862"/>
              <a:gd name="T3" fmla="*/ 212 h 961"/>
              <a:gd name="T4" fmla="*/ 554 w 1862"/>
              <a:gd name="T5" fmla="*/ 286 h 961"/>
              <a:gd name="T6" fmla="*/ 974 w 1862"/>
              <a:gd name="T7" fmla="*/ 524 h 961"/>
              <a:gd name="T8" fmla="*/ 1495 w 1862"/>
              <a:gd name="T9" fmla="*/ 771 h 961"/>
              <a:gd name="T10" fmla="*/ 1862 w 1862"/>
              <a:gd name="T11" fmla="*/ 961 h 961"/>
              <a:gd name="T12" fmla="*/ 0 60000 65536"/>
              <a:gd name="T13" fmla="*/ 0 60000 65536"/>
              <a:gd name="T14" fmla="*/ 0 60000 65536"/>
              <a:gd name="T15" fmla="*/ 0 60000 65536"/>
              <a:gd name="T16" fmla="*/ 0 60000 65536"/>
              <a:gd name="T17" fmla="*/ 0 60000 65536"/>
              <a:gd name="T18" fmla="*/ 0 w 1862"/>
              <a:gd name="T19" fmla="*/ 0 h 961"/>
              <a:gd name="T20" fmla="*/ 1862 w 1862"/>
              <a:gd name="T21" fmla="*/ 961 h 961"/>
            </a:gdLst>
            <a:ahLst/>
            <a:cxnLst>
              <a:cxn ang="T12">
                <a:pos x="T0" y="T1"/>
              </a:cxn>
              <a:cxn ang="T13">
                <a:pos x="T2" y="T3"/>
              </a:cxn>
              <a:cxn ang="T14">
                <a:pos x="T4" y="T5"/>
              </a:cxn>
              <a:cxn ang="T15">
                <a:pos x="T6" y="T7"/>
              </a:cxn>
              <a:cxn ang="T16">
                <a:pos x="T8" y="T9"/>
              </a:cxn>
              <a:cxn ang="T17">
                <a:pos x="T10" y="T11"/>
              </a:cxn>
            </a:cxnLst>
            <a:rect l="T18" t="T19" r="T20" b="T21"/>
            <a:pathLst>
              <a:path w="1862" h="961">
                <a:moveTo>
                  <a:pt x="0" y="0"/>
                </a:moveTo>
                <a:cubicBezTo>
                  <a:pt x="141" y="61"/>
                  <a:pt x="358" y="164"/>
                  <a:pt x="450" y="212"/>
                </a:cubicBezTo>
                <a:cubicBezTo>
                  <a:pt x="542" y="260"/>
                  <a:pt x="467" y="234"/>
                  <a:pt x="554" y="286"/>
                </a:cubicBezTo>
                <a:cubicBezTo>
                  <a:pt x="641" y="338"/>
                  <a:pt x="817" y="443"/>
                  <a:pt x="974" y="524"/>
                </a:cubicBezTo>
                <a:cubicBezTo>
                  <a:pt x="1131" y="605"/>
                  <a:pt x="1347" y="698"/>
                  <a:pt x="1495" y="771"/>
                </a:cubicBezTo>
                <a:cubicBezTo>
                  <a:pt x="1643" y="844"/>
                  <a:pt x="1786" y="922"/>
                  <a:pt x="1862" y="961"/>
                </a:cubicBezTo>
              </a:path>
            </a:pathLst>
          </a:custGeom>
          <a:noFill/>
          <a:ln w="5715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FFFFFF"/>
              </a:solidFill>
            </a:endParaRPr>
          </a:p>
        </p:txBody>
      </p:sp>
      <p:sp>
        <p:nvSpPr>
          <p:cNvPr id="477193" name="Line 9"/>
          <p:cNvSpPr>
            <a:spLocks noChangeShapeType="1"/>
          </p:cNvSpPr>
          <p:nvPr/>
        </p:nvSpPr>
        <p:spPr bwMode="auto">
          <a:xfrm flipH="1">
            <a:off x="6091238" y="3711575"/>
            <a:ext cx="95250" cy="1193800"/>
          </a:xfrm>
          <a:prstGeom prst="line">
            <a:avLst/>
          </a:prstGeom>
          <a:noFill/>
          <a:ln w="57150">
            <a:solidFill>
              <a:srgbClr val="FFFF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477194" name="Line 10"/>
          <p:cNvSpPr>
            <a:spLocks noChangeShapeType="1"/>
          </p:cNvSpPr>
          <p:nvPr/>
        </p:nvSpPr>
        <p:spPr bwMode="auto">
          <a:xfrm>
            <a:off x="2409825" y="4733925"/>
            <a:ext cx="3681413" cy="17145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IN">
              <a:solidFill>
                <a:srgbClr val="FFFFFF"/>
              </a:solidFill>
            </a:endParaRPr>
          </a:p>
        </p:txBody>
      </p:sp>
      <p:sp>
        <p:nvSpPr>
          <p:cNvPr id="19465" name="Text Box 11"/>
          <p:cNvSpPr txBox="1">
            <a:spLocks noChangeArrowheads="1"/>
          </p:cNvSpPr>
          <p:nvPr/>
        </p:nvSpPr>
        <p:spPr bwMode="auto">
          <a:xfrm>
            <a:off x="1495425" y="3030538"/>
            <a:ext cx="1227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P</a:t>
            </a:r>
          </a:p>
        </p:txBody>
      </p:sp>
      <p:sp>
        <p:nvSpPr>
          <p:cNvPr id="19466" name="Text Box 12"/>
          <p:cNvSpPr txBox="1">
            <a:spLocks noChangeArrowheads="1"/>
          </p:cNvSpPr>
          <p:nvPr/>
        </p:nvSpPr>
        <p:spPr bwMode="auto">
          <a:xfrm>
            <a:off x="4014788" y="5672138"/>
            <a:ext cx="1227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V</a:t>
            </a:r>
          </a:p>
        </p:txBody>
      </p:sp>
      <p:sp>
        <p:nvSpPr>
          <p:cNvPr id="477206" name="Text Box 22"/>
          <p:cNvSpPr txBox="1">
            <a:spLocks noChangeArrowheads="1"/>
          </p:cNvSpPr>
          <p:nvPr/>
        </p:nvSpPr>
        <p:spPr bwMode="auto">
          <a:xfrm>
            <a:off x="3429000" y="47672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SUCTION</a:t>
            </a:r>
          </a:p>
        </p:txBody>
      </p:sp>
      <p:sp>
        <p:nvSpPr>
          <p:cNvPr id="477208" name="Text Box 24"/>
          <p:cNvSpPr txBox="1">
            <a:spLocks noChangeArrowheads="1"/>
          </p:cNvSpPr>
          <p:nvPr/>
        </p:nvSpPr>
        <p:spPr bwMode="auto">
          <a:xfrm rot="1243327">
            <a:off x="4121150" y="2617788"/>
            <a:ext cx="172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EXPANSION</a:t>
            </a:r>
          </a:p>
        </p:txBody>
      </p:sp>
      <p:sp>
        <p:nvSpPr>
          <p:cNvPr id="477209" name="Text Box 25"/>
          <p:cNvSpPr txBox="1">
            <a:spLocks noChangeArrowheads="1"/>
          </p:cNvSpPr>
          <p:nvPr/>
        </p:nvSpPr>
        <p:spPr bwMode="auto">
          <a:xfrm>
            <a:off x="5991225" y="41148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EXHAUST</a:t>
            </a:r>
          </a:p>
        </p:txBody>
      </p:sp>
      <p:sp>
        <p:nvSpPr>
          <p:cNvPr id="477210" name="Text Box 26"/>
          <p:cNvSpPr txBox="1">
            <a:spLocks noChangeArrowheads="1"/>
          </p:cNvSpPr>
          <p:nvPr/>
        </p:nvSpPr>
        <p:spPr bwMode="auto">
          <a:xfrm>
            <a:off x="2428875" y="28194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COMBUSTION</a:t>
            </a:r>
          </a:p>
        </p:txBody>
      </p:sp>
      <p:sp>
        <p:nvSpPr>
          <p:cNvPr id="477211" name="Text Box 27"/>
          <p:cNvSpPr txBox="1">
            <a:spLocks noChangeArrowheads="1"/>
          </p:cNvSpPr>
          <p:nvPr/>
        </p:nvSpPr>
        <p:spPr bwMode="auto">
          <a:xfrm rot="1964114">
            <a:off x="3505200" y="39624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b="1">
                <a:solidFill>
                  <a:srgbClr val="FFFF00"/>
                </a:solidFill>
              </a:rPr>
              <a:t>COMPRESSION</a:t>
            </a:r>
          </a:p>
        </p:txBody>
      </p:sp>
      <p:sp>
        <p:nvSpPr>
          <p:cNvPr id="19472" name="Text Box 28"/>
          <p:cNvSpPr txBox="1">
            <a:spLocks noChangeArrowheads="1"/>
          </p:cNvSpPr>
          <p:nvPr/>
        </p:nvSpPr>
        <p:spPr bwMode="auto">
          <a:xfrm>
            <a:off x="1981200" y="533400"/>
            <a:ext cx="5715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0" fontAlgn="base" hangingPunct="0">
              <a:spcBef>
                <a:spcPct val="50000"/>
              </a:spcBef>
              <a:spcAft>
                <a:spcPct val="0"/>
              </a:spcAft>
            </a:pPr>
            <a:r>
              <a:rPr lang="en-US" sz="4400" b="1" dirty="0">
                <a:solidFill>
                  <a:srgbClr val="FFFF00"/>
                </a:solidFill>
              </a:rPr>
              <a:t>OTTO CYCLE</a:t>
            </a:r>
          </a:p>
        </p:txBody>
      </p:sp>
    </p:spTree>
    <p:extLst>
      <p:ext uri="{BB962C8B-B14F-4D97-AF65-F5344CB8AC3E}">
        <p14:creationId xmlns:p14="http://schemas.microsoft.com/office/powerpoint/2010/main" val="1966018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77194"/>
                                        </p:tgtEl>
                                        <p:attrNameLst>
                                          <p:attrName>style.visibility</p:attrName>
                                        </p:attrNameLst>
                                      </p:cBhvr>
                                      <p:to>
                                        <p:strVal val="visible"/>
                                      </p:to>
                                    </p:set>
                                    <p:animEffect transition="in" filter="barn(outVertical)">
                                      <p:cBhvr>
                                        <p:cTn id="7" dur="2000"/>
                                        <p:tgtEl>
                                          <p:spTgt spid="477194"/>
                                        </p:tgtEl>
                                      </p:cBhvr>
                                    </p:animEffect>
                                  </p:childTnLst>
                                </p:cTn>
                              </p:par>
                              <p:par>
                                <p:cTn id="8" presetID="5" presetClass="entr" presetSubtype="5" fill="hold" grpId="0" nodeType="withEffect">
                                  <p:stCondLst>
                                    <p:cond delay="0"/>
                                  </p:stCondLst>
                                  <p:childTnLst>
                                    <p:set>
                                      <p:cBhvr>
                                        <p:cTn id="9" dur="1" fill="hold">
                                          <p:stCondLst>
                                            <p:cond delay="0"/>
                                          </p:stCondLst>
                                        </p:cTn>
                                        <p:tgtEl>
                                          <p:spTgt spid="477206"/>
                                        </p:tgtEl>
                                        <p:attrNameLst>
                                          <p:attrName>style.visibility</p:attrName>
                                        </p:attrNameLst>
                                      </p:cBhvr>
                                      <p:to>
                                        <p:strVal val="visible"/>
                                      </p:to>
                                    </p:set>
                                    <p:animEffect transition="in" filter="checkerboard(down)">
                                      <p:cBhvr>
                                        <p:cTn id="10" dur="2000"/>
                                        <p:tgtEl>
                                          <p:spTgt spid="47720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477190"/>
                                        </p:tgtEl>
                                        <p:attrNameLst>
                                          <p:attrName>style.visibility</p:attrName>
                                        </p:attrNameLst>
                                      </p:cBhvr>
                                      <p:to>
                                        <p:strVal val="visible"/>
                                      </p:to>
                                    </p:set>
                                    <p:animEffect transition="in" filter="barn(outVertical)">
                                      <p:cBhvr>
                                        <p:cTn id="15" dur="2000"/>
                                        <p:tgtEl>
                                          <p:spTgt spid="477190"/>
                                        </p:tgtEl>
                                      </p:cBhvr>
                                    </p:animEffect>
                                  </p:childTnLst>
                                </p:cTn>
                              </p:par>
                              <p:par>
                                <p:cTn id="16" presetID="5" presetClass="entr" presetSubtype="5" fill="hold" grpId="0" nodeType="withEffect">
                                  <p:stCondLst>
                                    <p:cond delay="0"/>
                                  </p:stCondLst>
                                  <p:childTnLst>
                                    <p:set>
                                      <p:cBhvr>
                                        <p:cTn id="17" dur="1" fill="hold">
                                          <p:stCondLst>
                                            <p:cond delay="0"/>
                                          </p:stCondLst>
                                        </p:cTn>
                                        <p:tgtEl>
                                          <p:spTgt spid="477211"/>
                                        </p:tgtEl>
                                        <p:attrNameLst>
                                          <p:attrName>style.visibility</p:attrName>
                                        </p:attrNameLst>
                                      </p:cBhvr>
                                      <p:to>
                                        <p:strVal val="visible"/>
                                      </p:to>
                                    </p:set>
                                    <p:animEffect transition="in" filter="checkerboard(down)">
                                      <p:cBhvr>
                                        <p:cTn id="18" dur="2000"/>
                                        <p:tgtEl>
                                          <p:spTgt spid="4772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477191"/>
                                        </p:tgtEl>
                                        <p:attrNameLst>
                                          <p:attrName>style.visibility</p:attrName>
                                        </p:attrNameLst>
                                      </p:cBhvr>
                                      <p:to>
                                        <p:strVal val="visible"/>
                                      </p:to>
                                    </p:set>
                                    <p:animEffect transition="in" filter="barn(inHorizontal)">
                                      <p:cBhvr>
                                        <p:cTn id="23" dur="2000"/>
                                        <p:tgtEl>
                                          <p:spTgt spid="477191"/>
                                        </p:tgtEl>
                                      </p:cBhvr>
                                    </p:animEffect>
                                  </p:childTnLst>
                                </p:cTn>
                              </p:par>
                              <p:par>
                                <p:cTn id="24" presetID="5" presetClass="entr" presetSubtype="5" fill="hold" grpId="0" nodeType="withEffect">
                                  <p:stCondLst>
                                    <p:cond delay="0"/>
                                  </p:stCondLst>
                                  <p:childTnLst>
                                    <p:set>
                                      <p:cBhvr>
                                        <p:cTn id="25" dur="1" fill="hold">
                                          <p:stCondLst>
                                            <p:cond delay="0"/>
                                          </p:stCondLst>
                                        </p:cTn>
                                        <p:tgtEl>
                                          <p:spTgt spid="477210"/>
                                        </p:tgtEl>
                                        <p:attrNameLst>
                                          <p:attrName>style.visibility</p:attrName>
                                        </p:attrNameLst>
                                      </p:cBhvr>
                                      <p:to>
                                        <p:strVal val="visible"/>
                                      </p:to>
                                    </p:set>
                                    <p:animEffect transition="in" filter="checkerboard(down)">
                                      <p:cBhvr>
                                        <p:cTn id="26" dur="2000"/>
                                        <p:tgtEl>
                                          <p:spTgt spid="4772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477192"/>
                                        </p:tgtEl>
                                        <p:attrNameLst>
                                          <p:attrName>style.visibility</p:attrName>
                                        </p:attrNameLst>
                                      </p:cBhvr>
                                      <p:to>
                                        <p:strVal val="visible"/>
                                      </p:to>
                                    </p:set>
                                    <p:animEffect transition="in" filter="barn(outVertical)">
                                      <p:cBhvr>
                                        <p:cTn id="31" dur="2000"/>
                                        <p:tgtEl>
                                          <p:spTgt spid="477192"/>
                                        </p:tgtEl>
                                      </p:cBhvr>
                                    </p:animEffect>
                                  </p:childTnLst>
                                </p:cTn>
                              </p:par>
                              <p:par>
                                <p:cTn id="32" presetID="5" presetClass="entr" presetSubtype="5" fill="hold" grpId="0" nodeType="withEffect">
                                  <p:stCondLst>
                                    <p:cond delay="0"/>
                                  </p:stCondLst>
                                  <p:childTnLst>
                                    <p:set>
                                      <p:cBhvr>
                                        <p:cTn id="33" dur="1" fill="hold">
                                          <p:stCondLst>
                                            <p:cond delay="0"/>
                                          </p:stCondLst>
                                        </p:cTn>
                                        <p:tgtEl>
                                          <p:spTgt spid="477208"/>
                                        </p:tgtEl>
                                        <p:attrNameLst>
                                          <p:attrName>style.visibility</p:attrName>
                                        </p:attrNameLst>
                                      </p:cBhvr>
                                      <p:to>
                                        <p:strVal val="visible"/>
                                      </p:to>
                                    </p:set>
                                    <p:animEffect transition="in" filter="checkerboard(down)">
                                      <p:cBhvr>
                                        <p:cTn id="34" dur="2000"/>
                                        <p:tgtEl>
                                          <p:spTgt spid="47720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477193"/>
                                        </p:tgtEl>
                                        <p:attrNameLst>
                                          <p:attrName>style.visibility</p:attrName>
                                        </p:attrNameLst>
                                      </p:cBhvr>
                                      <p:to>
                                        <p:strVal val="visible"/>
                                      </p:to>
                                    </p:set>
                                    <p:animEffect transition="in" filter="barn(outVertical)">
                                      <p:cBhvr>
                                        <p:cTn id="39" dur="2000"/>
                                        <p:tgtEl>
                                          <p:spTgt spid="477193"/>
                                        </p:tgtEl>
                                      </p:cBhvr>
                                    </p:animEffect>
                                  </p:childTnLst>
                                </p:cTn>
                              </p:par>
                              <p:par>
                                <p:cTn id="40" presetID="5" presetClass="entr" presetSubtype="5" fill="hold" grpId="0" nodeType="withEffect">
                                  <p:stCondLst>
                                    <p:cond delay="0"/>
                                  </p:stCondLst>
                                  <p:childTnLst>
                                    <p:set>
                                      <p:cBhvr>
                                        <p:cTn id="41" dur="1" fill="hold">
                                          <p:stCondLst>
                                            <p:cond delay="0"/>
                                          </p:stCondLst>
                                        </p:cTn>
                                        <p:tgtEl>
                                          <p:spTgt spid="477209"/>
                                        </p:tgtEl>
                                        <p:attrNameLst>
                                          <p:attrName>style.visibility</p:attrName>
                                        </p:attrNameLst>
                                      </p:cBhvr>
                                      <p:to>
                                        <p:strVal val="visible"/>
                                      </p:to>
                                    </p:set>
                                    <p:animEffect transition="in" filter="checkerboard(down)">
                                      <p:cBhvr>
                                        <p:cTn id="42" dur="2000"/>
                                        <p:tgtEl>
                                          <p:spTgt spid="477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0" grpId="0" animBg="1"/>
      <p:bldP spid="477191" grpId="0" animBg="1"/>
      <p:bldP spid="477192" grpId="0" animBg="1"/>
      <p:bldP spid="477193" grpId="0" animBg="1"/>
      <p:bldP spid="477194" grpId="0" animBg="1"/>
      <p:bldP spid="477206" grpId="0"/>
      <p:bldP spid="477208" grpId="0"/>
      <p:bldP spid="477209" grpId="0"/>
      <p:bldP spid="477210" grpId="0"/>
      <p:bldP spid="4772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Tahoma" pitchFamily="34" charset="0"/>
                <a:ea typeface="Tahoma" pitchFamily="34" charset="0"/>
                <a:cs typeface="Tahoma" pitchFamily="34" charset="0"/>
              </a:rPr>
              <a:t>TWO STROKE ENGINE</a:t>
            </a:r>
          </a:p>
        </p:txBody>
      </p:sp>
      <p:pic>
        <p:nvPicPr>
          <p:cNvPr id="3" name="Picture 12" descr="http://upload.wikimedia.org/wikipedia/commons/3/33/Two-Stroke_Engine.gif">
            <a:hlinkClick r:id="rId2" action="ppaction://hlinkfile"/>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132855"/>
            <a:ext cx="2376264" cy="413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2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261</TotalTime>
  <Words>2233</Words>
  <Application>Microsoft Office PowerPoint</Application>
  <PresentationFormat>On-screen Show (4:3)</PresentationFormat>
  <Paragraphs>322</Paragraphs>
  <Slides>78</Slides>
  <Notes>0</Notes>
  <HiddenSlides>12</HiddenSlides>
  <MMClips>0</MMClips>
  <ScaleCrop>false</ScaleCrop>
  <HeadingPairs>
    <vt:vector size="8" baseType="variant">
      <vt:variant>
        <vt:lpstr>Fonts Used</vt:lpstr>
      </vt:variant>
      <vt:variant>
        <vt:i4>5</vt:i4>
      </vt:variant>
      <vt:variant>
        <vt:lpstr>Theme</vt:lpstr>
      </vt:variant>
      <vt:variant>
        <vt:i4>10</vt:i4>
      </vt:variant>
      <vt:variant>
        <vt:lpstr>Embedded OLE Servers</vt:lpstr>
      </vt:variant>
      <vt:variant>
        <vt:i4>1</vt:i4>
      </vt:variant>
      <vt:variant>
        <vt:lpstr>Slide Titles</vt:lpstr>
      </vt:variant>
      <vt:variant>
        <vt:i4>78</vt:i4>
      </vt:variant>
    </vt:vector>
  </HeadingPairs>
  <TitlesOfParts>
    <vt:vector size="94" baseType="lpstr">
      <vt:lpstr>Arial</vt:lpstr>
      <vt:lpstr>Calibri</vt:lpstr>
      <vt:lpstr>Tahoma</vt:lpstr>
      <vt:lpstr>Times New Roman</vt:lpstr>
      <vt:lpstr>Wingdings</vt:lpstr>
      <vt:lpstr>Office Theme</vt:lpstr>
      <vt:lpstr>1_Shimmer</vt:lpstr>
      <vt:lpstr>2_Shimmer</vt:lpstr>
      <vt:lpstr>3_Shimmer</vt:lpstr>
      <vt:lpstr>4_Shimmer</vt:lpstr>
      <vt:lpstr>5_Shimmer</vt:lpstr>
      <vt:lpstr>6_Shimmer</vt:lpstr>
      <vt:lpstr>7_Shimmer</vt:lpstr>
      <vt:lpstr>8_Shimmer</vt:lpstr>
      <vt:lpstr>1_Office Theme</vt:lpstr>
      <vt:lpstr>Equation</vt:lpstr>
      <vt:lpstr>PROPULSION ENGINEERING</vt:lpstr>
      <vt:lpstr>WHAT IS PROPULSION</vt:lpstr>
      <vt:lpstr>        AIRCRAFT ENGINE</vt:lpstr>
      <vt:lpstr>PowerPoint Presentation</vt:lpstr>
      <vt:lpstr>PowerPoint Presentation</vt:lpstr>
      <vt:lpstr>PROPULSION</vt:lpstr>
      <vt:lpstr>RECIPROCATING ENGINES</vt:lpstr>
      <vt:lpstr>PowerPoint Presentation</vt:lpstr>
      <vt:lpstr>TWO STROKE ENGINE</vt:lpstr>
      <vt:lpstr>FOUR STROKE ENGINE</vt:lpstr>
      <vt:lpstr>VARIOUS STAGES OF  FOUR STROKE ENGINE</vt:lpstr>
      <vt:lpstr>Disadv of Const Vol Cycle</vt:lpstr>
      <vt:lpstr>RECIPROCATING ENGINES</vt:lpstr>
      <vt:lpstr>RECIPROCATING ENGINES</vt:lpstr>
      <vt:lpstr>AIRCRAFT PROPULSION AND ITS BACK GROUND</vt:lpstr>
      <vt:lpstr>PRINCIPLE OF JET PROPULSION</vt:lpstr>
      <vt:lpstr>SOME INTERESTING FACTS</vt:lpstr>
      <vt:lpstr>BRAYTON CYCLE</vt:lpstr>
      <vt:lpstr>    SIMPLE GAS TURBINE</vt:lpstr>
      <vt:lpstr>PowerPoint Presentation</vt:lpstr>
      <vt:lpstr>OPERATING RANGE OF DIFFERENT  GAS TURBINE ENGINES</vt:lpstr>
      <vt:lpstr>PowerPoint Presentation</vt:lpstr>
      <vt:lpstr>TURBOJET</vt:lpstr>
      <vt:lpstr>PowerPoint Presentation</vt:lpstr>
      <vt:lpstr>PowerPoint Presentation</vt:lpstr>
      <vt:lpstr>TURBOJET ENGINE (centrifugal compressor)</vt:lpstr>
      <vt:lpstr>TURBOJET ENGINE (Axial compressor)</vt:lpstr>
      <vt:lpstr>TURBOJET ENGINE</vt:lpstr>
      <vt:lpstr>BRAYTON CYCLE</vt:lpstr>
      <vt:lpstr>THRUST EQUATION</vt:lpstr>
      <vt:lpstr>PowerPoint Presentation</vt:lpstr>
      <vt:lpstr>ENGINE PERFORMANCE PARAMETERS</vt:lpstr>
      <vt:lpstr>TEMPERATURE EFFECTS</vt:lpstr>
      <vt:lpstr>PowerPoint Presentation</vt:lpstr>
      <vt:lpstr>PowerPoint Presentation</vt:lpstr>
      <vt:lpstr>PROP. EFFICIENCY OF DIFFERENT  GAS TURBINE ENGINES</vt:lpstr>
      <vt:lpstr>PowerPoint Presentation</vt:lpstr>
      <vt:lpstr>TURBO PROP ENGINE</vt:lpstr>
      <vt:lpstr>FIXED SHAFT TYPE POWER CONVERSION </vt:lpstr>
      <vt:lpstr>TURBOPROP ENGINES</vt:lpstr>
      <vt:lpstr>TURBOPROP ENGINES</vt:lpstr>
      <vt:lpstr>CHARACTERSTICS</vt:lpstr>
      <vt:lpstr>TURBOFAN ENGINE</vt:lpstr>
      <vt:lpstr>TURBOFAN ENGINES</vt:lpstr>
      <vt:lpstr>TURBOFAN</vt:lpstr>
      <vt:lpstr>TURBOFAN ENGINE</vt:lpstr>
      <vt:lpstr>CHARACTERSTICS  </vt:lpstr>
      <vt:lpstr>CHARACTERSTICS  </vt:lpstr>
      <vt:lpstr>Turboshaft Engine</vt:lpstr>
      <vt:lpstr>TURBOSHAFT  ENGINES</vt:lpstr>
      <vt:lpstr>CHARACTERSTICS</vt:lpstr>
      <vt:lpstr>CHARACTERSTICS</vt:lpstr>
      <vt:lpstr>CHARACTERSTICS</vt:lpstr>
      <vt:lpstr>PROPFAN ENGINES</vt:lpstr>
      <vt:lpstr>PowerPoint Presentation</vt:lpstr>
      <vt:lpstr>RAM JET ENGINES</vt:lpstr>
      <vt:lpstr>RAMJET ENGINE</vt:lpstr>
      <vt:lpstr>PowerPoint Presentation</vt:lpstr>
      <vt:lpstr>PULSE JET ENGINE</vt:lpstr>
      <vt:lpstr>PowerPoint Presentation</vt:lpstr>
      <vt:lpstr>PULSE JET ENGINE</vt:lpstr>
      <vt:lpstr>ROCKET ENGINES</vt:lpstr>
      <vt:lpstr>TYPES OF CHEMICAL ROCKET ENGINES</vt:lpstr>
      <vt:lpstr>PowerPoint Presentation</vt:lpstr>
      <vt:lpstr>PowerPoint Presentation</vt:lpstr>
      <vt:lpstr>PowerPoint Presentation</vt:lpstr>
      <vt:lpstr>PERFORMANCE PARAMETERS OF ROCKET ENGINES </vt:lpstr>
      <vt:lpstr>SOLID PROPELLLANT ENGINES </vt:lpstr>
      <vt:lpstr>SOLID PROPELLLANT ENGINES </vt:lpstr>
      <vt:lpstr>SOLID PROPELLLANT ENGINES </vt:lpstr>
      <vt:lpstr>SOLID PROPELLLANT ENGINES </vt:lpstr>
      <vt:lpstr>SOLID PROPELLLANT ENGINES </vt:lpstr>
      <vt:lpstr>LIQUID PROPELLANT ENGINES</vt:lpstr>
      <vt:lpstr>LIQUID PROPELLANT ENGINES</vt:lpstr>
      <vt:lpstr>HYBRID PROPELLANT ENGINES</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NASARA</dc:creator>
  <cp:lastModifiedBy>Mahendra Perumal G 100974</cp:lastModifiedBy>
  <cp:revision>30</cp:revision>
  <dcterms:created xsi:type="dcterms:W3CDTF">2014-10-17T13:21:06Z</dcterms:created>
  <dcterms:modified xsi:type="dcterms:W3CDTF">2024-09-26T10:43:38Z</dcterms:modified>
</cp:coreProperties>
</file>